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86" r:id="rId3"/>
    <p:sldId id="283" r:id="rId4"/>
    <p:sldId id="295" r:id="rId5"/>
    <p:sldId id="272" r:id="rId6"/>
    <p:sldId id="292" r:id="rId7"/>
    <p:sldId id="263" r:id="rId8"/>
    <p:sldId id="279" r:id="rId9"/>
    <p:sldId id="260" r:id="rId10"/>
    <p:sldId id="274" r:id="rId11"/>
    <p:sldId id="287" r:id="rId12"/>
    <p:sldId id="273" r:id="rId13"/>
    <p:sldId id="278" r:id="rId14"/>
    <p:sldId id="266" r:id="rId15"/>
    <p:sldId id="282" r:id="rId16"/>
    <p:sldId id="276" r:id="rId17"/>
    <p:sldId id="268" r:id="rId18"/>
    <p:sldId id="269" r:id="rId19"/>
    <p:sldId id="296" r:id="rId20"/>
    <p:sldId id="281" r:id="rId21"/>
    <p:sldId id="284" r:id="rId22"/>
    <p:sldId id="285" r:id="rId23"/>
    <p:sldId id="271" r:id="rId24"/>
    <p:sldId id="298" r:id="rId25"/>
    <p:sldId id="264" r:id="rId26"/>
    <p:sldId id="277" r:id="rId27"/>
    <p:sldId id="267" r:id="rId28"/>
    <p:sldId id="293" r:id="rId29"/>
    <p:sldId id="262" r:id="rId30"/>
    <p:sldId id="297" r:id="rId31"/>
    <p:sldId id="299" r:id="rId32"/>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mantha Medhurst" initials="SM" lastIdx="1" clrIdx="0">
    <p:extLst>
      <p:ext uri="{19B8F6BF-5375-455C-9EA6-DF929625EA0E}">
        <p15:presenceInfo xmlns:p15="http://schemas.microsoft.com/office/powerpoint/2012/main" userId="S::SMedhurst@downlands.org::5ac45997-a07a-471a-8a85-28d0d55215e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CC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675" autoAdjust="0"/>
    <p:restoredTop sz="94660"/>
  </p:normalViewPr>
  <p:slideViewPr>
    <p:cSldViewPr snapToGrid="0">
      <p:cViewPr varScale="1">
        <p:scale>
          <a:sx n="90" d="100"/>
          <a:sy n="90" d="100"/>
        </p:scale>
        <p:origin x="21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4-01-24T13:05:00.068" idx="1">
    <p:pos x="10" y="10"/>
    <p:text/>
    <p:extLst>
      <p:ext uri="{C676402C-5697-4E1C-873F-D02D1690AC5C}">
        <p15:threadingInfo xmlns:p15="http://schemas.microsoft.com/office/powerpoint/2012/main" timeZoneBias="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72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66725"/>
          </a:xfrm>
          <a:prstGeom prst="rect">
            <a:avLst/>
          </a:prstGeom>
        </p:spPr>
        <p:txBody>
          <a:bodyPr vert="horz" lIns="91440" tIns="45720" rIns="91440" bIns="45720" rtlCol="0"/>
          <a:lstStyle>
            <a:lvl1pPr algn="r">
              <a:defRPr sz="1200"/>
            </a:lvl1pPr>
          </a:lstStyle>
          <a:p>
            <a:fld id="{28A6A11A-C09B-4627-ACE1-F44F874C5702}" type="datetimeFigureOut">
              <a:rPr lang="en-GB" smtClean="0"/>
              <a:t>16/12/2024</a:t>
            </a:fld>
            <a:endParaRPr lang="en-GB"/>
          </a:p>
        </p:txBody>
      </p:sp>
      <p:sp>
        <p:nvSpPr>
          <p:cNvPr id="4" name="Slide Image Placeholder 3"/>
          <p:cNvSpPr>
            <a:spLocks noGrp="1" noRot="1" noChangeAspect="1"/>
          </p:cNvSpPr>
          <p:nvPr>
            <p:ph type="sldImg" idx="2"/>
          </p:nvPr>
        </p:nvSpPr>
        <p:spPr>
          <a:xfrm>
            <a:off x="635000" y="1163638"/>
            <a:ext cx="5588000" cy="31432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81513"/>
            <a:ext cx="5486400" cy="3668712"/>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847138"/>
            <a:ext cx="2971800" cy="46672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847138"/>
            <a:ext cx="2971800" cy="466725"/>
          </a:xfrm>
          <a:prstGeom prst="rect">
            <a:avLst/>
          </a:prstGeom>
        </p:spPr>
        <p:txBody>
          <a:bodyPr vert="horz" lIns="91440" tIns="45720" rIns="91440" bIns="45720" rtlCol="0" anchor="b"/>
          <a:lstStyle>
            <a:lvl1pPr algn="r">
              <a:defRPr sz="1200"/>
            </a:lvl1pPr>
          </a:lstStyle>
          <a:p>
            <a:fld id="{B9C1E485-BC99-46E0-A171-97FAA463F581}" type="slidenum">
              <a:rPr lang="en-GB" smtClean="0"/>
              <a:t>‹#›</a:t>
            </a:fld>
            <a:endParaRPr lang="en-GB"/>
          </a:p>
        </p:txBody>
      </p:sp>
    </p:spTree>
    <p:extLst>
      <p:ext uri="{BB962C8B-B14F-4D97-AF65-F5344CB8AC3E}">
        <p14:creationId xmlns:p14="http://schemas.microsoft.com/office/powerpoint/2010/main" val="6211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A6B12-845A-454F-A5F2-FFE1ED5E442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95A2261-69CF-4B49-889B-04DF228479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E362CA0-3B33-417A-BAA7-994205C12968}"/>
              </a:ext>
            </a:extLst>
          </p:cNvPr>
          <p:cNvSpPr>
            <a:spLocks noGrp="1"/>
          </p:cNvSpPr>
          <p:nvPr>
            <p:ph type="dt" sz="half" idx="10"/>
          </p:nvPr>
        </p:nvSpPr>
        <p:spPr/>
        <p:txBody>
          <a:bodyPr/>
          <a:lstStyle/>
          <a:p>
            <a:fld id="{327A4A9F-C903-451A-9A52-CB587B77323A}" type="datetimeFigureOut">
              <a:rPr lang="en-GB" smtClean="0"/>
              <a:t>16/12/2024</a:t>
            </a:fld>
            <a:endParaRPr lang="en-GB"/>
          </a:p>
        </p:txBody>
      </p:sp>
      <p:sp>
        <p:nvSpPr>
          <p:cNvPr id="5" name="Footer Placeholder 4">
            <a:extLst>
              <a:ext uri="{FF2B5EF4-FFF2-40B4-BE49-F238E27FC236}">
                <a16:creationId xmlns:a16="http://schemas.microsoft.com/office/drawing/2014/main" id="{160D21DC-0B17-41A3-8D46-240D95EA930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B265FD9-8212-4289-9A3D-86D0E59C5A56}"/>
              </a:ext>
            </a:extLst>
          </p:cNvPr>
          <p:cNvSpPr>
            <a:spLocks noGrp="1"/>
          </p:cNvSpPr>
          <p:nvPr>
            <p:ph type="sldNum" sz="quarter" idx="12"/>
          </p:nvPr>
        </p:nvSpPr>
        <p:spPr/>
        <p:txBody>
          <a:bodyPr/>
          <a:lstStyle/>
          <a:p>
            <a:fld id="{D3E48284-3A57-4CA1-B59A-E3D4FE8AF886}" type="slidenum">
              <a:rPr lang="en-GB" smtClean="0"/>
              <a:t>‹#›</a:t>
            </a:fld>
            <a:endParaRPr lang="en-GB"/>
          </a:p>
        </p:txBody>
      </p:sp>
    </p:spTree>
    <p:extLst>
      <p:ext uri="{BB962C8B-B14F-4D97-AF65-F5344CB8AC3E}">
        <p14:creationId xmlns:p14="http://schemas.microsoft.com/office/powerpoint/2010/main" val="9471173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E0ECC4-5949-4E7A-A2C0-6860D35CCDD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15C90E4-0BFB-4291-A4B8-1BA91165A94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0877EC-114C-45DB-881B-5794163A27A3}"/>
              </a:ext>
            </a:extLst>
          </p:cNvPr>
          <p:cNvSpPr>
            <a:spLocks noGrp="1"/>
          </p:cNvSpPr>
          <p:nvPr>
            <p:ph type="dt" sz="half" idx="10"/>
          </p:nvPr>
        </p:nvSpPr>
        <p:spPr/>
        <p:txBody>
          <a:bodyPr/>
          <a:lstStyle/>
          <a:p>
            <a:fld id="{327A4A9F-C903-451A-9A52-CB587B77323A}" type="datetimeFigureOut">
              <a:rPr lang="en-GB" smtClean="0"/>
              <a:t>16/12/2024</a:t>
            </a:fld>
            <a:endParaRPr lang="en-GB"/>
          </a:p>
        </p:txBody>
      </p:sp>
      <p:sp>
        <p:nvSpPr>
          <p:cNvPr id="5" name="Footer Placeholder 4">
            <a:extLst>
              <a:ext uri="{FF2B5EF4-FFF2-40B4-BE49-F238E27FC236}">
                <a16:creationId xmlns:a16="http://schemas.microsoft.com/office/drawing/2014/main" id="{9A76070D-B0F0-4FBF-A1BA-5653CC62B6A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3390FC9-C6E6-4DAA-AAA8-E036AD64B596}"/>
              </a:ext>
            </a:extLst>
          </p:cNvPr>
          <p:cNvSpPr>
            <a:spLocks noGrp="1"/>
          </p:cNvSpPr>
          <p:nvPr>
            <p:ph type="sldNum" sz="quarter" idx="12"/>
          </p:nvPr>
        </p:nvSpPr>
        <p:spPr/>
        <p:txBody>
          <a:bodyPr/>
          <a:lstStyle/>
          <a:p>
            <a:fld id="{D3E48284-3A57-4CA1-B59A-E3D4FE8AF886}" type="slidenum">
              <a:rPr lang="en-GB" smtClean="0"/>
              <a:t>‹#›</a:t>
            </a:fld>
            <a:endParaRPr lang="en-GB"/>
          </a:p>
        </p:txBody>
      </p:sp>
    </p:spTree>
    <p:extLst>
      <p:ext uri="{BB962C8B-B14F-4D97-AF65-F5344CB8AC3E}">
        <p14:creationId xmlns:p14="http://schemas.microsoft.com/office/powerpoint/2010/main" val="41353639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92F4D1E-34D2-4EEB-B68F-D8E9FD6FD8F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841C22A-0743-447D-A780-F879F382FB2C}"/>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78D9F92-1579-4447-9592-2F1FE54986DE}"/>
              </a:ext>
            </a:extLst>
          </p:cNvPr>
          <p:cNvSpPr>
            <a:spLocks noGrp="1"/>
          </p:cNvSpPr>
          <p:nvPr>
            <p:ph type="dt" sz="half" idx="10"/>
          </p:nvPr>
        </p:nvSpPr>
        <p:spPr/>
        <p:txBody>
          <a:bodyPr/>
          <a:lstStyle/>
          <a:p>
            <a:fld id="{327A4A9F-C903-451A-9A52-CB587B77323A}" type="datetimeFigureOut">
              <a:rPr lang="en-GB" smtClean="0"/>
              <a:t>16/12/2024</a:t>
            </a:fld>
            <a:endParaRPr lang="en-GB"/>
          </a:p>
        </p:txBody>
      </p:sp>
      <p:sp>
        <p:nvSpPr>
          <p:cNvPr id="5" name="Footer Placeholder 4">
            <a:extLst>
              <a:ext uri="{FF2B5EF4-FFF2-40B4-BE49-F238E27FC236}">
                <a16:creationId xmlns:a16="http://schemas.microsoft.com/office/drawing/2014/main" id="{A160A3C2-B088-4DBF-899C-7432F7C13DC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BC967A5-C091-4696-B012-AFF42B3ED020}"/>
              </a:ext>
            </a:extLst>
          </p:cNvPr>
          <p:cNvSpPr>
            <a:spLocks noGrp="1"/>
          </p:cNvSpPr>
          <p:nvPr>
            <p:ph type="sldNum" sz="quarter" idx="12"/>
          </p:nvPr>
        </p:nvSpPr>
        <p:spPr/>
        <p:txBody>
          <a:bodyPr/>
          <a:lstStyle/>
          <a:p>
            <a:fld id="{D3E48284-3A57-4CA1-B59A-E3D4FE8AF886}" type="slidenum">
              <a:rPr lang="en-GB" smtClean="0"/>
              <a:t>‹#›</a:t>
            </a:fld>
            <a:endParaRPr lang="en-GB"/>
          </a:p>
        </p:txBody>
      </p:sp>
    </p:spTree>
    <p:extLst>
      <p:ext uri="{BB962C8B-B14F-4D97-AF65-F5344CB8AC3E}">
        <p14:creationId xmlns:p14="http://schemas.microsoft.com/office/powerpoint/2010/main" val="3171237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E7084-A517-44B9-B0E6-6F6853B54F9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8F72FCD-FBF5-4506-B0D3-708354F2F02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E44D86A-A776-4C66-8AD4-AA8F4AC72CC4}"/>
              </a:ext>
            </a:extLst>
          </p:cNvPr>
          <p:cNvSpPr>
            <a:spLocks noGrp="1"/>
          </p:cNvSpPr>
          <p:nvPr>
            <p:ph type="dt" sz="half" idx="10"/>
          </p:nvPr>
        </p:nvSpPr>
        <p:spPr/>
        <p:txBody>
          <a:bodyPr/>
          <a:lstStyle/>
          <a:p>
            <a:fld id="{327A4A9F-C903-451A-9A52-CB587B77323A}" type="datetimeFigureOut">
              <a:rPr lang="en-GB" smtClean="0"/>
              <a:t>16/12/2024</a:t>
            </a:fld>
            <a:endParaRPr lang="en-GB"/>
          </a:p>
        </p:txBody>
      </p:sp>
      <p:sp>
        <p:nvSpPr>
          <p:cNvPr id="5" name="Footer Placeholder 4">
            <a:extLst>
              <a:ext uri="{FF2B5EF4-FFF2-40B4-BE49-F238E27FC236}">
                <a16:creationId xmlns:a16="http://schemas.microsoft.com/office/drawing/2014/main" id="{D1105E57-BD58-4B65-B6CD-D9FA4643308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F2B55E2-AFD1-4021-BF98-4DADC4DB518D}"/>
              </a:ext>
            </a:extLst>
          </p:cNvPr>
          <p:cNvSpPr>
            <a:spLocks noGrp="1"/>
          </p:cNvSpPr>
          <p:nvPr>
            <p:ph type="sldNum" sz="quarter" idx="12"/>
          </p:nvPr>
        </p:nvSpPr>
        <p:spPr/>
        <p:txBody>
          <a:bodyPr/>
          <a:lstStyle/>
          <a:p>
            <a:fld id="{D3E48284-3A57-4CA1-B59A-E3D4FE8AF886}" type="slidenum">
              <a:rPr lang="en-GB" smtClean="0"/>
              <a:t>‹#›</a:t>
            </a:fld>
            <a:endParaRPr lang="en-GB"/>
          </a:p>
        </p:txBody>
      </p:sp>
    </p:spTree>
    <p:extLst>
      <p:ext uri="{BB962C8B-B14F-4D97-AF65-F5344CB8AC3E}">
        <p14:creationId xmlns:p14="http://schemas.microsoft.com/office/powerpoint/2010/main" val="856367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559F7A-77E5-4ECE-8B8A-B529059D37E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359DCC4-E15F-466E-9FC8-B41539364CA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10332C1-C0F5-4F5A-B319-8F95461C94C6}"/>
              </a:ext>
            </a:extLst>
          </p:cNvPr>
          <p:cNvSpPr>
            <a:spLocks noGrp="1"/>
          </p:cNvSpPr>
          <p:nvPr>
            <p:ph type="dt" sz="half" idx="10"/>
          </p:nvPr>
        </p:nvSpPr>
        <p:spPr/>
        <p:txBody>
          <a:bodyPr/>
          <a:lstStyle/>
          <a:p>
            <a:fld id="{327A4A9F-C903-451A-9A52-CB587B77323A}" type="datetimeFigureOut">
              <a:rPr lang="en-GB" smtClean="0"/>
              <a:t>16/12/2024</a:t>
            </a:fld>
            <a:endParaRPr lang="en-GB"/>
          </a:p>
        </p:txBody>
      </p:sp>
      <p:sp>
        <p:nvSpPr>
          <p:cNvPr id="5" name="Footer Placeholder 4">
            <a:extLst>
              <a:ext uri="{FF2B5EF4-FFF2-40B4-BE49-F238E27FC236}">
                <a16:creationId xmlns:a16="http://schemas.microsoft.com/office/drawing/2014/main" id="{D50EB184-EE49-4C8A-B2BE-60D47C998D6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48F8D32-4960-4EFC-B87F-DAB59064552F}"/>
              </a:ext>
            </a:extLst>
          </p:cNvPr>
          <p:cNvSpPr>
            <a:spLocks noGrp="1"/>
          </p:cNvSpPr>
          <p:nvPr>
            <p:ph type="sldNum" sz="quarter" idx="12"/>
          </p:nvPr>
        </p:nvSpPr>
        <p:spPr/>
        <p:txBody>
          <a:bodyPr/>
          <a:lstStyle/>
          <a:p>
            <a:fld id="{D3E48284-3A57-4CA1-B59A-E3D4FE8AF886}" type="slidenum">
              <a:rPr lang="en-GB" smtClean="0"/>
              <a:t>‹#›</a:t>
            </a:fld>
            <a:endParaRPr lang="en-GB"/>
          </a:p>
        </p:txBody>
      </p:sp>
    </p:spTree>
    <p:extLst>
      <p:ext uri="{BB962C8B-B14F-4D97-AF65-F5344CB8AC3E}">
        <p14:creationId xmlns:p14="http://schemas.microsoft.com/office/powerpoint/2010/main" val="30333056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FD585-9677-4631-81C0-02850F6D10D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E9BACF9-8C9B-492B-AC43-F547A390D92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07140C9-CA5C-4453-8E95-7F58F2E9C094}"/>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140BC72-E1BC-4D61-A80E-2DB1C624615D}"/>
              </a:ext>
            </a:extLst>
          </p:cNvPr>
          <p:cNvSpPr>
            <a:spLocks noGrp="1"/>
          </p:cNvSpPr>
          <p:nvPr>
            <p:ph type="dt" sz="half" idx="10"/>
          </p:nvPr>
        </p:nvSpPr>
        <p:spPr/>
        <p:txBody>
          <a:bodyPr/>
          <a:lstStyle/>
          <a:p>
            <a:fld id="{327A4A9F-C903-451A-9A52-CB587B77323A}" type="datetimeFigureOut">
              <a:rPr lang="en-GB" smtClean="0"/>
              <a:t>16/12/2024</a:t>
            </a:fld>
            <a:endParaRPr lang="en-GB"/>
          </a:p>
        </p:txBody>
      </p:sp>
      <p:sp>
        <p:nvSpPr>
          <p:cNvPr id="6" name="Footer Placeholder 5">
            <a:extLst>
              <a:ext uri="{FF2B5EF4-FFF2-40B4-BE49-F238E27FC236}">
                <a16:creationId xmlns:a16="http://schemas.microsoft.com/office/drawing/2014/main" id="{090BC0E5-4D78-4776-990C-CCF68F2873D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B17B9FA-4E08-4645-83AF-C453FA428E81}"/>
              </a:ext>
            </a:extLst>
          </p:cNvPr>
          <p:cNvSpPr>
            <a:spLocks noGrp="1"/>
          </p:cNvSpPr>
          <p:nvPr>
            <p:ph type="sldNum" sz="quarter" idx="12"/>
          </p:nvPr>
        </p:nvSpPr>
        <p:spPr/>
        <p:txBody>
          <a:bodyPr/>
          <a:lstStyle/>
          <a:p>
            <a:fld id="{D3E48284-3A57-4CA1-B59A-E3D4FE8AF886}" type="slidenum">
              <a:rPr lang="en-GB" smtClean="0"/>
              <a:t>‹#›</a:t>
            </a:fld>
            <a:endParaRPr lang="en-GB"/>
          </a:p>
        </p:txBody>
      </p:sp>
    </p:spTree>
    <p:extLst>
      <p:ext uri="{BB962C8B-B14F-4D97-AF65-F5344CB8AC3E}">
        <p14:creationId xmlns:p14="http://schemas.microsoft.com/office/powerpoint/2010/main" val="813168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64825-A3D5-4C55-88A4-54324B21EC6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DCC6569-304D-4902-A937-598A55AFA0B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78B485B-CF9C-4A1B-8F65-076673B0381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303011F-9BE1-4431-9384-27F1544E447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FFB7C7C-0EA3-4879-905E-ED22F91EAE9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33714F2-F5A6-4805-B108-7BFE3564853A}"/>
              </a:ext>
            </a:extLst>
          </p:cNvPr>
          <p:cNvSpPr>
            <a:spLocks noGrp="1"/>
          </p:cNvSpPr>
          <p:nvPr>
            <p:ph type="dt" sz="half" idx="10"/>
          </p:nvPr>
        </p:nvSpPr>
        <p:spPr/>
        <p:txBody>
          <a:bodyPr/>
          <a:lstStyle/>
          <a:p>
            <a:fld id="{327A4A9F-C903-451A-9A52-CB587B77323A}" type="datetimeFigureOut">
              <a:rPr lang="en-GB" smtClean="0"/>
              <a:t>16/12/2024</a:t>
            </a:fld>
            <a:endParaRPr lang="en-GB"/>
          </a:p>
        </p:txBody>
      </p:sp>
      <p:sp>
        <p:nvSpPr>
          <p:cNvPr id="8" name="Footer Placeholder 7">
            <a:extLst>
              <a:ext uri="{FF2B5EF4-FFF2-40B4-BE49-F238E27FC236}">
                <a16:creationId xmlns:a16="http://schemas.microsoft.com/office/drawing/2014/main" id="{00C00F0A-1B9B-4300-BDCA-21B287AB52A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284D7BE-5DBF-43CD-B267-464720415E73}"/>
              </a:ext>
            </a:extLst>
          </p:cNvPr>
          <p:cNvSpPr>
            <a:spLocks noGrp="1"/>
          </p:cNvSpPr>
          <p:nvPr>
            <p:ph type="sldNum" sz="quarter" idx="12"/>
          </p:nvPr>
        </p:nvSpPr>
        <p:spPr/>
        <p:txBody>
          <a:bodyPr/>
          <a:lstStyle/>
          <a:p>
            <a:fld id="{D3E48284-3A57-4CA1-B59A-E3D4FE8AF886}" type="slidenum">
              <a:rPr lang="en-GB" smtClean="0"/>
              <a:t>‹#›</a:t>
            </a:fld>
            <a:endParaRPr lang="en-GB"/>
          </a:p>
        </p:txBody>
      </p:sp>
    </p:spTree>
    <p:extLst>
      <p:ext uri="{BB962C8B-B14F-4D97-AF65-F5344CB8AC3E}">
        <p14:creationId xmlns:p14="http://schemas.microsoft.com/office/powerpoint/2010/main" val="24141141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CD2B1-4FAD-483B-A932-333A587561C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77FD0A9-C89E-4A01-AAA7-0A35FB003BC0}"/>
              </a:ext>
            </a:extLst>
          </p:cNvPr>
          <p:cNvSpPr>
            <a:spLocks noGrp="1"/>
          </p:cNvSpPr>
          <p:nvPr>
            <p:ph type="dt" sz="half" idx="10"/>
          </p:nvPr>
        </p:nvSpPr>
        <p:spPr/>
        <p:txBody>
          <a:bodyPr/>
          <a:lstStyle/>
          <a:p>
            <a:fld id="{327A4A9F-C903-451A-9A52-CB587B77323A}" type="datetimeFigureOut">
              <a:rPr lang="en-GB" smtClean="0"/>
              <a:t>16/12/2024</a:t>
            </a:fld>
            <a:endParaRPr lang="en-GB"/>
          </a:p>
        </p:txBody>
      </p:sp>
      <p:sp>
        <p:nvSpPr>
          <p:cNvPr id="4" name="Footer Placeholder 3">
            <a:extLst>
              <a:ext uri="{FF2B5EF4-FFF2-40B4-BE49-F238E27FC236}">
                <a16:creationId xmlns:a16="http://schemas.microsoft.com/office/drawing/2014/main" id="{ECF08105-0CD6-4322-8511-B4408B27151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B0E2F43-566F-4793-BEB4-B23E961C6C11}"/>
              </a:ext>
            </a:extLst>
          </p:cNvPr>
          <p:cNvSpPr>
            <a:spLocks noGrp="1"/>
          </p:cNvSpPr>
          <p:nvPr>
            <p:ph type="sldNum" sz="quarter" idx="12"/>
          </p:nvPr>
        </p:nvSpPr>
        <p:spPr/>
        <p:txBody>
          <a:bodyPr/>
          <a:lstStyle/>
          <a:p>
            <a:fld id="{D3E48284-3A57-4CA1-B59A-E3D4FE8AF886}" type="slidenum">
              <a:rPr lang="en-GB" smtClean="0"/>
              <a:t>‹#›</a:t>
            </a:fld>
            <a:endParaRPr lang="en-GB"/>
          </a:p>
        </p:txBody>
      </p:sp>
    </p:spTree>
    <p:extLst>
      <p:ext uri="{BB962C8B-B14F-4D97-AF65-F5344CB8AC3E}">
        <p14:creationId xmlns:p14="http://schemas.microsoft.com/office/powerpoint/2010/main" val="40248657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B9BB4B0-35DC-4F97-967B-34EC74FD1ACD}"/>
              </a:ext>
            </a:extLst>
          </p:cNvPr>
          <p:cNvSpPr>
            <a:spLocks noGrp="1"/>
          </p:cNvSpPr>
          <p:nvPr>
            <p:ph type="dt" sz="half" idx="10"/>
          </p:nvPr>
        </p:nvSpPr>
        <p:spPr/>
        <p:txBody>
          <a:bodyPr/>
          <a:lstStyle/>
          <a:p>
            <a:fld id="{327A4A9F-C903-451A-9A52-CB587B77323A}" type="datetimeFigureOut">
              <a:rPr lang="en-GB" smtClean="0"/>
              <a:t>16/12/2024</a:t>
            </a:fld>
            <a:endParaRPr lang="en-GB"/>
          </a:p>
        </p:txBody>
      </p:sp>
      <p:sp>
        <p:nvSpPr>
          <p:cNvPr id="3" name="Footer Placeholder 2">
            <a:extLst>
              <a:ext uri="{FF2B5EF4-FFF2-40B4-BE49-F238E27FC236}">
                <a16:creationId xmlns:a16="http://schemas.microsoft.com/office/drawing/2014/main" id="{715BA640-39B1-4F50-83D9-7718D7665A8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1D22A2B-6FE1-4CD8-BCC6-3484F8FD564B}"/>
              </a:ext>
            </a:extLst>
          </p:cNvPr>
          <p:cNvSpPr>
            <a:spLocks noGrp="1"/>
          </p:cNvSpPr>
          <p:nvPr>
            <p:ph type="sldNum" sz="quarter" idx="12"/>
          </p:nvPr>
        </p:nvSpPr>
        <p:spPr/>
        <p:txBody>
          <a:bodyPr/>
          <a:lstStyle/>
          <a:p>
            <a:fld id="{D3E48284-3A57-4CA1-B59A-E3D4FE8AF886}" type="slidenum">
              <a:rPr lang="en-GB" smtClean="0"/>
              <a:t>‹#›</a:t>
            </a:fld>
            <a:endParaRPr lang="en-GB"/>
          </a:p>
        </p:txBody>
      </p:sp>
    </p:spTree>
    <p:extLst>
      <p:ext uri="{BB962C8B-B14F-4D97-AF65-F5344CB8AC3E}">
        <p14:creationId xmlns:p14="http://schemas.microsoft.com/office/powerpoint/2010/main" val="37597353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625EB-5016-403F-A04C-13DE4E521DA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F26509E-EA91-4E7D-8C39-45BD77F98AA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FD40D93-4108-4B6C-95E9-91B914C999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1E0A946-77D8-45F2-B1B4-018DFD018C1E}"/>
              </a:ext>
            </a:extLst>
          </p:cNvPr>
          <p:cNvSpPr>
            <a:spLocks noGrp="1"/>
          </p:cNvSpPr>
          <p:nvPr>
            <p:ph type="dt" sz="half" idx="10"/>
          </p:nvPr>
        </p:nvSpPr>
        <p:spPr/>
        <p:txBody>
          <a:bodyPr/>
          <a:lstStyle/>
          <a:p>
            <a:fld id="{327A4A9F-C903-451A-9A52-CB587B77323A}" type="datetimeFigureOut">
              <a:rPr lang="en-GB" smtClean="0"/>
              <a:t>16/12/2024</a:t>
            </a:fld>
            <a:endParaRPr lang="en-GB"/>
          </a:p>
        </p:txBody>
      </p:sp>
      <p:sp>
        <p:nvSpPr>
          <p:cNvPr id="6" name="Footer Placeholder 5">
            <a:extLst>
              <a:ext uri="{FF2B5EF4-FFF2-40B4-BE49-F238E27FC236}">
                <a16:creationId xmlns:a16="http://schemas.microsoft.com/office/drawing/2014/main" id="{E860A9CA-0E57-45F9-8D31-CE123E60CA8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68770D8-A620-4A1B-8413-C93807974F18}"/>
              </a:ext>
            </a:extLst>
          </p:cNvPr>
          <p:cNvSpPr>
            <a:spLocks noGrp="1"/>
          </p:cNvSpPr>
          <p:nvPr>
            <p:ph type="sldNum" sz="quarter" idx="12"/>
          </p:nvPr>
        </p:nvSpPr>
        <p:spPr/>
        <p:txBody>
          <a:bodyPr/>
          <a:lstStyle/>
          <a:p>
            <a:fld id="{D3E48284-3A57-4CA1-B59A-E3D4FE8AF886}" type="slidenum">
              <a:rPr lang="en-GB" smtClean="0"/>
              <a:t>‹#›</a:t>
            </a:fld>
            <a:endParaRPr lang="en-GB"/>
          </a:p>
        </p:txBody>
      </p:sp>
    </p:spTree>
    <p:extLst>
      <p:ext uri="{BB962C8B-B14F-4D97-AF65-F5344CB8AC3E}">
        <p14:creationId xmlns:p14="http://schemas.microsoft.com/office/powerpoint/2010/main" val="18745795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7F54A-B591-4951-A4E5-2629E5AD91C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285423B-1384-4A35-83AE-EC1D380D10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5668A0A-C452-470C-B1B3-58205546E3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234374C-1218-43A5-A3DE-A3FE6CD3947C}"/>
              </a:ext>
            </a:extLst>
          </p:cNvPr>
          <p:cNvSpPr>
            <a:spLocks noGrp="1"/>
          </p:cNvSpPr>
          <p:nvPr>
            <p:ph type="dt" sz="half" idx="10"/>
          </p:nvPr>
        </p:nvSpPr>
        <p:spPr/>
        <p:txBody>
          <a:bodyPr/>
          <a:lstStyle/>
          <a:p>
            <a:fld id="{327A4A9F-C903-451A-9A52-CB587B77323A}" type="datetimeFigureOut">
              <a:rPr lang="en-GB" smtClean="0"/>
              <a:t>16/12/2024</a:t>
            </a:fld>
            <a:endParaRPr lang="en-GB"/>
          </a:p>
        </p:txBody>
      </p:sp>
      <p:sp>
        <p:nvSpPr>
          <p:cNvPr id="6" name="Footer Placeholder 5">
            <a:extLst>
              <a:ext uri="{FF2B5EF4-FFF2-40B4-BE49-F238E27FC236}">
                <a16:creationId xmlns:a16="http://schemas.microsoft.com/office/drawing/2014/main" id="{981DFFF2-1A0B-438B-9FC6-8CBDB261071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AD876F2-8F43-47AA-A6D1-C2CCAF28B72A}"/>
              </a:ext>
            </a:extLst>
          </p:cNvPr>
          <p:cNvSpPr>
            <a:spLocks noGrp="1"/>
          </p:cNvSpPr>
          <p:nvPr>
            <p:ph type="sldNum" sz="quarter" idx="12"/>
          </p:nvPr>
        </p:nvSpPr>
        <p:spPr/>
        <p:txBody>
          <a:bodyPr/>
          <a:lstStyle/>
          <a:p>
            <a:fld id="{D3E48284-3A57-4CA1-B59A-E3D4FE8AF886}" type="slidenum">
              <a:rPr lang="en-GB" smtClean="0"/>
              <a:t>‹#›</a:t>
            </a:fld>
            <a:endParaRPr lang="en-GB"/>
          </a:p>
        </p:txBody>
      </p:sp>
    </p:spTree>
    <p:extLst>
      <p:ext uri="{BB962C8B-B14F-4D97-AF65-F5344CB8AC3E}">
        <p14:creationId xmlns:p14="http://schemas.microsoft.com/office/powerpoint/2010/main" val="30257229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B04DFB-4B82-4123-B8E9-815CCFF8F6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A102607-423A-457A-B262-85883DBDFC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E8E36B4-8C9E-4B9B-AED4-3574C66635F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7A4A9F-C903-451A-9A52-CB587B77323A}" type="datetimeFigureOut">
              <a:rPr lang="en-GB" smtClean="0"/>
              <a:t>16/12/2024</a:t>
            </a:fld>
            <a:endParaRPr lang="en-GB"/>
          </a:p>
        </p:txBody>
      </p:sp>
      <p:sp>
        <p:nvSpPr>
          <p:cNvPr id="5" name="Footer Placeholder 4">
            <a:extLst>
              <a:ext uri="{FF2B5EF4-FFF2-40B4-BE49-F238E27FC236}">
                <a16:creationId xmlns:a16="http://schemas.microsoft.com/office/drawing/2014/main" id="{A441683C-D596-4D59-8439-4D15383BFF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C976E36-8476-4E54-B41F-30E61FD740E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E48284-3A57-4CA1-B59A-E3D4FE8AF886}" type="slidenum">
              <a:rPr lang="en-GB" smtClean="0"/>
              <a:t>‹#›</a:t>
            </a:fld>
            <a:endParaRPr lang="en-GB"/>
          </a:p>
        </p:txBody>
      </p:sp>
    </p:spTree>
    <p:extLst>
      <p:ext uri="{BB962C8B-B14F-4D97-AF65-F5344CB8AC3E}">
        <p14:creationId xmlns:p14="http://schemas.microsoft.com/office/powerpoint/2010/main" val="3600291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comments" Target="../comments/comment1.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www.youtube.com/watch?v=C20EvKtdJwQ" TargetMode="External"/><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hyperlink" Target="https://blog.innerdrive.co.uk/cope-with-busy-exam-schedule" TargetMode="Externa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slide" Target="slide12.xml"/><Relationship Id="rId13" Type="http://schemas.openxmlformats.org/officeDocument/2006/relationships/slide" Target="slide18.xml"/><Relationship Id="rId3" Type="http://schemas.openxmlformats.org/officeDocument/2006/relationships/slide" Target="slide7.xml"/><Relationship Id="rId7" Type="http://schemas.openxmlformats.org/officeDocument/2006/relationships/slide" Target="slide11.xml"/><Relationship Id="rId12" Type="http://schemas.openxmlformats.org/officeDocument/2006/relationships/slide" Target="slide17.xml"/><Relationship Id="rId17" Type="http://schemas.openxmlformats.org/officeDocument/2006/relationships/slide" Target="slide26.xml"/><Relationship Id="rId2" Type="http://schemas.openxmlformats.org/officeDocument/2006/relationships/slide" Target="slide5.xml"/><Relationship Id="rId16" Type="http://schemas.openxmlformats.org/officeDocument/2006/relationships/slide" Target="slide23.xml"/><Relationship Id="rId1" Type="http://schemas.openxmlformats.org/officeDocument/2006/relationships/slideLayout" Target="../slideLayouts/slideLayout2.xml"/><Relationship Id="rId6" Type="http://schemas.openxmlformats.org/officeDocument/2006/relationships/slide" Target="slide9.xml"/><Relationship Id="rId11" Type="http://schemas.openxmlformats.org/officeDocument/2006/relationships/slide" Target="slide16.xml"/><Relationship Id="rId5" Type="http://schemas.openxmlformats.org/officeDocument/2006/relationships/slide" Target="slide10.xml"/><Relationship Id="rId15" Type="http://schemas.openxmlformats.org/officeDocument/2006/relationships/slide" Target="slide21.xml"/><Relationship Id="rId10" Type="http://schemas.openxmlformats.org/officeDocument/2006/relationships/slide" Target="slide14.xml"/><Relationship Id="rId4" Type="http://schemas.openxmlformats.org/officeDocument/2006/relationships/slide" Target="slide8.xml"/><Relationship Id="rId9" Type="http://schemas.openxmlformats.org/officeDocument/2006/relationships/slide" Target="slide13.xml"/><Relationship Id="rId14" Type="http://schemas.openxmlformats.org/officeDocument/2006/relationships/slide" Target="slide20.xml"/></Relationships>
</file>

<file path=ppt/slides/_rels/slide3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hyperlink" Target="http://uweb.cas.usf.edu/~drohrer/pdfs/Rohrer%26Taylor2007IS.pdf" TargetMode="External"/><Relationship Id="rId7" Type="http://schemas.openxmlformats.org/officeDocument/2006/relationships/hyperlink" Target="https://blog.innerdrive.co.uk/why-you-need-to-know-about-retrieval-practice" TargetMode="External"/><Relationship Id="rId12" Type="http://schemas.openxmlformats.org/officeDocument/2006/relationships/hyperlink" Target="https://onlinelibrary.wiley.com/doi/abs/10.1002/acp.2994" TargetMode="External"/><Relationship Id="rId2" Type="http://schemas.openxmlformats.org/officeDocument/2006/relationships/hyperlink" Target="2%20Downlands%20Revision%20and%20Exam%20booklet%20updated%20with%20content%20links.pptx" TargetMode="External"/><Relationship Id="rId1" Type="http://schemas.openxmlformats.org/officeDocument/2006/relationships/slideLayout" Target="../slideLayouts/slideLayout7.xml"/><Relationship Id="rId6" Type="http://schemas.openxmlformats.org/officeDocument/2006/relationships/hyperlink" Target="https://blog.innerdrive.co.uk/studies/2-the-one-about-the-planning-fallacy" TargetMode="External"/><Relationship Id="rId11" Type="http://schemas.openxmlformats.org/officeDocument/2006/relationships/hyperlink" Target="https://downlandscommunityschool.sharepoint.com/:v:/s/Section_2022-Y11/ERMfcC7sMuREtqqP7SDPsTABAXZE8KEV5-j2FWuW2Kbd_g?e=6vjuDv" TargetMode="External"/><Relationship Id="rId5" Type="http://schemas.openxmlformats.org/officeDocument/2006/relationships/hyperlink" Target="https://www.frontiersin.org/articles/10.3389/feduc.2021.581216/full" TargetMode="External"/><Relationship Id="rId10" Type="http://schemas.openxmlformats.org/officeDocument/2006/relationships/hyperlink" Target="https://www.innerdrive.co.uk/what-are-the-best-ways-to-revise/" TargetMode="External"/><Relationship Id="rId4" Type="http://schemas.openxmlformats.org/officeDocument/2006/relationships/hyperlink" Target="https://www.tandfonline.com/doi/abs/10.1080/09658210802647009?src=recsys&amp;journalCode=pmem20" TargetMode="External"/><Relationship Id="rId9" Type="http://schemas.openxmlformats.org/officeDocument/2006/relationships/hyperlink" Target="https://blog.innerdrive.co.uk/rosenshine-third-principle-of-instruction"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F3781-FC54-4AA4-B168-BC0223BAB641}"/>
              </a:ext>
            </a:extLst>
          </p:cNvPr>
          <p:cNvSpPr>
            <a:spLocks noGrp="1"/>
          </p:cNvSpPr>
          <p:nvPr>
            <p:ph type="ctrTitle"/>
          </p:nvPr>
        </p:nvSpPr>
        <p:spPr/>
        <p:txBody>
          <a:bodyPr>
            <a:normAutofit fontScale="90000"/>
          </a:bodyPr>
          <a:lstStyle/>
          <a:p>
            <a:r>
              <a:rPr lang="en-GB" sz="7200" dirty="0">
                <a:solidFill>
                  <a:srgbClr val="FF0000"/>
                </a:solidFill>
                <a:latin typeface="Bahnschrift Light" panose="020B0502040204020203" pitchFamily="34" charset="0"/>
              </a:rPr>
              <a:t>Year 11 2024-25</a:t>
            </a:r>
            <a:br>
              <a:rPr lang="en-GB" sz="7200" dirty="0">
                <a:solidFill>
                  <a:srgbClr val="FF0000"/>
                </a:solidFill>
                <a:latin typeface="Bahnschrift Light" panose="020B0502040204020203" pitchFamily="34" charset="0"/>
              </a:rPr>
            </a:br>
            <a:r>
              <a:rPr lang="en-GB" sz="7200" dirty="0">
                <a:solidFill>
                  <a:srgbClr val="FF0000"/>
                </a:solidFill>
                <a:latin typeface="Bahnschrift Light" panose="020B0502040204020203" pitchFamily="34" charset="0"/>
              </a:rPr>
              <a:t>Downlands Revision and Exam booklet</a:t>
            </a:r>
          </a:p>
        </p:txBody>
      </p:sp>
      <p:sp>
        <p:nvSpPr>
          <p:cNvPr id="3" name="Subtitle 2">
            <a:extLst>
              <a:ext uri="{FF2B5EF4-FFF2-40B4-BE49-F238E27FC236}">
                <a16:creationId xmlns:a16="http://schemas.microsoft.com/office/drawing/2014/main" id="{8A04C972-B488-40CC-80E4-40850CC19457}"/>
              </a:ext>
            </a:extLst>
          </p:cNvPr>
          <p:cNvSpPr>
            <a:spLocks noGrp="1"/>
          </p:cNvSpPr>
          <p:nvPr>
            <p:ph type="subTitle" idx="1"/>
          </p:nvPr>
        </p:nvSpPr>
        <p:spPr/>
        <p:txBody>
          <a:bodyPr>
            <a:normAutofit/>
          </a:bodyPr>
          <a:lstStyle/>
          <a:p>
            <a:r>
              <a:rPr lang="en-GB" sz="4000" b="1" dirty="0">
                <a:solidFill>
                  <a:schemeClr val="accent1">
                    <a:lumMod val="75000"/>
                  </a:schemeClr>
                </a:solidFill>
                <a:latin typeface="Bahnschrift SemiLight" panose="020B0502040204020203" pitchFamily="34" charset="0"/>
              </a:rPr>
              <a:t>How and what to revise</a:t>
            </a:r>
          </a:p>
          <a:p>
            <a:r>
              <a:rPr lang="en-GB" sz="4000" b="1" dirty="0">
                <a:solidFill>
                  <a:schemeClr val="accent1">
                    <a:lumMod val="75000"/>
                  </a:schemeClr>
                </a:solidFill>
                <a:latin typeface="Bahnschrift SemiLight" panose="020B0502040204020203" pitchFamily="34" charset="0"/>
              </a:rPr>
              <a:t>Track your revision</a:t>
            </a:r>
          </a:p>
        </p:txBody>
      </p:sp>
    </p:spTree>
    <p:extLst>
      <p:ext uri="{BB962C8B-B14F-4D97-AF65-F5344CB8AC3E}">
        <p14:creationId xmlns:p14="http://schemas.microsoft.com/office/powerpoint/2010/main" val="19272486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D7BAB9F-D7C7-4620-9B8E-51DD08FACFD1}"/>
              </a:ext>
            </a:extLst>
          </p:cNvPr>
          <p:cNvPicPr>
            <a:picLocks noChangeAspect="1"/>
          </p:cNvPicPr>
          <p:nvPr/>
        </p:nvPicPr>
        <p:blipFill rotWithShape="1">
          <a:blip r:embed="rId2"/>
          <a:srcRect l="14906" t="11001" r="15343" b="6833"/>
          <a:stretch/>
        </p:blipFill>
        <p:spPr>
          <a:xfrm>
            <a:off x="708660" y="754379"/>
            <a:ext cx="10355580" cy="6081851"/>
          </a:xfrm>
          <a:prstGeom prst="rect">
            <a:avLst/>
          </a:prstGeom>
        </p:spPr>
      </p:pic>
    </p:spTree>
    <p:extLst>
      <p:ext uri="{BB962C8B-B14F-4D97-AF65-F5344CB8AC3E}">
        <p14:creationId xmlns:p14="http://schemas.microsoft.com/office/powerpoint/2010/main" val="41613110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492D901-FCEA-45D8-A44C-AFB51A0CADC3}"/>
              </a:ext>
            </a:extLst>
          </p:cNvPr>
          <p:cNvSpPr/>
          <p:nvPr/>
        </p:nvSpPr>
        <p:spPr>
          <a:xfrm>
            <a:off x="723015" y="318447"/>
            <a:ext cx="7474688" cy="1785104"/>
          </a:xfrm>
          <a:prstGeom prst="rect">
            <a:avLst/>
          </a:prstGeom>
        </p:spPr>
        <p:txBody>
          <a:bodyPr wrap="square">
            <a:spAutoFit/>
          </a:bodyPr>
          <a:lstStyle/>
          <a:p>
            <a:r>
              <a:rPr lang="en-US" sz="2000" b="1" i="1" dirty="0"/>
              <a:t>Revision Checklist-</a:t>
            </a:r>
          </a:p>
          <a:p>
            <a:r>
              <a:rPr lang="en-US" dirty="0"/>
              <a:t>Use the column on the right to tick/tally each time you spend 30 minutes revising. This way you can start to see progress in your revision. When you have done 2 sessions (1 hour) for a subject give yourself a treat 😊!</a:t>
            </a:r>
          </a:p>
          <a:p>
            <a:r>
              <a:rPr lang="en-US" dirty="0"/>
              <a:t>Remember to take a break of approx. 10 minutes after each session.</a:t>
            </a:r>
          </a:p>
          <a:p>
            <a:endParaRPr lang="en-US" dirty="0"/>
          </a:p>
        </p:txBody>
      </p:sp>
      <p:graphicFrame>
        <p:nvGraphicFramePr>
          <p:cNvPr id="3" name="Table 2">
            <a:extLst>
              <a:ext uri="{FF2B5EF4-FFF2-40B4-BE49-F238E27FC236}">
                <a16:creationId xmlns:a16="http://schemas.microsoft.com/office/drawing/2014/main" id="{98AD7F44-B85B-44E0-81CA-F1846E59AD1D}"/>
              </a:ext>
            </a:extLst>
          </p:cNvPr>
          <p:cNvGraphicFramePr>
            <a:graphicFrameLocks noGrp="1"/>
          </p:cNvGraphicFramePr>
          <p:nvPr>
            <p:extLst>
              <p:ext uri="{D42A27DB-BD31-4B8C-83A1-F6EECF244321}">
                <p14:modId xmlns:p14="http://schemas.microsoft.com/office/powerpoint/2010/main" val="3939271181"/>
              </p:ext>
            </p:extLst>
          </p:nvPr>
        </p:nvGraphicFramePr>
        <p:xfrm>
          <a:off x="1240809" y="2054225"/>
          <a:ext cx="6346534" cy="4294286"/>
        </p:xfrm>
        <a:graphic>
          <a:graphicData uri="http://schemas.openxmlformats.org/drawingml/2006/table">
            <a:tbl>
              <a:tblPr firstRow="1" firstCol="1" bandRow="1">
                <a:tableStyleId>{5C22544A-7EE6-4342-B048-85BDC9FD1C3A}</a:tableStyleId>
              </a:tblPr>
              <a:tblGrid>
                <a:gridCol w="2776020">
                  <a:extLst>
                    <a:ext uri="{9D8B030D-6E8A-4147-A177-3AD203B41FA5}">
                      <a16:colId xmlns:a16="http://schemas.microsoft.com/office/drawing/2014/main" val="2885597144"/>
                    </a:ext>
                  </a:extLst>
                </a:gridCol>
                <a:gridCol w="3570514">
                  <a:extLst>
                    <a:ext uri="{9D8B030D-6E8A-4147-A177-3AD203B41FA5}">
                      <a16:colId xmlns:a16="http://schemas.microsoft.com/office/drawing/2014/main" val="1119298120"/>
                    </a:ext>
                  </a:extLst>
                </a:gridCol>
              </a:tblGrid>
              <a:tr h="416832">
                <a:tc>
                  <a:txBody>
                    <a:bodyPr/>
                    <a:lstStyle/>
                    <a:p>
                      <a:pPr>
                        <a:spcAft>
                          <a:spcPts val="0"/>
                        </a:spcAft>
                      </a:pPr>
                      <a:r>
                        <a:rPr lang="en-US" sz="2400" dirty="0">
                          <a:effectLst/>
                        </a:rPr>
                        <a:t> Subject</a:t>
                      </a:r>
                      <a:endParaRPr lang="en-GB"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98" marR="36298" marT="0" marB="0"/>
                </a:tc>
                <a:tc>
                  <a:txBody>
                    <a:bodyPr/>
                    <a:lstStyle/>
                    <a:p>
                      <a:pPr>
                        <a:spcAft>
                          <a:spcPts val="0"/>
                        </a:spcAft>
                      </a:pPr>
                      <a:r>
                        <a:rPr lang="en-US" sz="600">
                          <a:effectLst/>
                          <a:highlight>
                            <a:srgbClr val="FFFF00"/>
                          </a:highlight>
                        </a:rPr>
                        <a:t> </a:t>
                      </a:r>
                      <a:endParaRPr lang="en-GB" sz="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98" marR="36298" marT="0" marB="0"/>
                </a:tc>
                <a:extLst>
                  <a:ext uri="{0D108BD9-81ED-4DB2-BD59-A6C34878D82A}">
                    <a16:rowId xmlns:a16="http://schemas.microsoft.com/office/drawing/2014/main" val="1685464727"/>
                  </a:ext>
                </a:extLst>
              </a:tr>
              <a:tr h="519593">
                <a:tc>
                  <a:txBody>
                    <a:bodyPr/>
                    <a:lstStyle/>
                    <a:p>
                      <a:pPr>
                        <a:spcAft>
                          <a:spcPts val="0"/>
                        </a:spcAft>
                      </a:pPr>
                      <a:r>
                        <a:rPr lang="en-US" sz="2400" dirty="0">
                          <a:effectLst/>
                        </a:rPr>
                        <a:t> English Language</a:t>
                      </a:r>
                      <a:endParaRPr lang="en-GB"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98" marR="36298" marT="0" marB="0"/>
                </a:tc>
                <a:tc>
                  <a:txBody>
                    <a:bodyPr/>
                    <a:lstStyle/>
                    <a:p>
                      <a:pPr>
                        <a:spcAft>
                          <a:spcPts val="0"/>
                        </a:spcAft>
                      </a:pPr>
                      <a:r>
                        <a:rPr lang="en-US" sz="600">
                          <a:effectLst/>
                          <a:highlight>
                            <a:srgbClr val="00FF00"/>
                          </a:highlight>
                        </a:rPr>
                        <a:t> </a:t>
                      </a:r>
                      <a:endParaRPr lang="en-GB" sz="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98" marR="36298" marT="0" marB="0"/>
                </a:tc>
                <a:extLst>
                  <a:ext uri="{0D108BD9-81ED-4DB2-BD59-A6C34878D82A}">
                    <a16:rowId xmlns:a16="http://schemas.microsoft.com/office/drawing/2014/main" val="2483087486"/>
                  </a:ext>
                </a:extLst>
              </a:tr>
              <a:tr h="517576">
                <a:tc>
                  <a:txBody>
                    <a:bodyPr/>
                    <a:lstStyle/>
                    <a:p>
                      <a:pPr>
                        <a:spcAft>
                          <a:spcPts val="0"/>
                        </a:spcAft>
                      </a:pPr>
                      <a:r>
                        <a:rPr lang="en-US" sz="2400" dirty="0">
                          <a:effectLst/>
                        </a:rPr>
                        <a:t> English Literature</a:t>
                      </a:r>
                      <a:endParaRPr lang="en-GB"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98" marR="36298" marT="0" marB="0"/>
                </a:tc>
                <a:tc>
                  <a:txBody>
                    <a:bodyPr/>
                    <a:lstStyle/>
                    <a:p>
                      <a:pPr>
                        <a:spcAft>
                          <a:spcPts val="0"/>
                        </a:spcAft>
                      </a:pPr>
                      <a:r>
                        <a:rPr lang="en-US" sz="600" dirty="0">
                          <a:effectLst/>
                          <a:highlight>
                            <a:srgbClr val="00FF00"/>
                          </a:highlight>
                        </a:rPr>
                        <a:t> </a:t>
                      </a:r>
                      <a:endParaRPr lang="en-GB" sz="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98" marR="36298" marT="0" marB="0"/>
                </a:tc>
                <a:extLst>
                  <a:ext uri="{0D108BD9-81ED-4DB2-BD59-A6C34878D82A}">
                    <a16:rowId xmlns:a16="http://schemas.microsoft.com/office/drawing/2014/main" val="2921847706"/>
                  </a:ext>
                </a:extLst>
              </a:tr>
              <a:tr h="488673">
                <a:tc>
                  <a:txBody>
                    <a:bodyPr/>
                    <a:lstStyle/>
                    <a:p>
                      <a:pPr>
                        <a:spcAft>
                          <a:spcPts val="0"/>
                        </a:spcAft>
                      </a:pPr>
                      <a:r>
                        <a:rPr lang="en-US" sz="2400" dirty="0">
                          <a:effectLst/>
                        </a:rPr>
                        <a:t> </a:t>
                      </a:r>
                      <a:r>
                        <a:rPr lang="en-US" sz="2400" dirty="0" err="1">
                          <a:effectLst/>
                        </a:rPr>
                        <a:t>Maths</a:t>
                      </a:r>
                      <a:endParaRPr lang="en-GB"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98" marR="36298" marT="0" marB="0"/>
                </a:tc>
                <a:tc>
                  <a:txBody>
                    <a:bodyPr/>
                    <a:lstStyle/>
                    <a:p>
                      <a:pPr>
                        <a:spcAft>
                          <a:spcPts val="0"/>
                        </a:spcAft>
                      </a:pPr>
                      <a:r>
                        <a:rPr lang="en-US" sz="600">
                          <a:effectLst/>
                          <a:highlight>
                            <a:srgbClr val="00FF00"/>
                          </a:highlight>
                        </a:rPr>
                        <a:t> </a:t>
                      </a:r>
                      <a:endParaRPr lang="en-GB" sz="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98" marR="36298" marT="0" marB="0"/>
                </a:tc>
                <a:extLst>
                  <a:ext uri="{0D108BD9-81ED-4DB2-BD59-A6C34878D82A}">
                    <a16:rowId xmlns:a16="http://schemas.microsoft.com/office/drawing/2014/main" val="2697464266"/>
                  </a:ext>
                </a:extLst>
              </a:tr>
              <a:tr h="471868">
                <a:tc>
                  <a:txBody>
                    <a:bodyPr/>
                    <a:lstStyle/>
                    <a:p>
                      <a:pPr>
                        <a:spcAft>
                          <a:spcPts val="0"/>
                        </a:spcAft>
                      </a:pPr>
                      <a:r>
                        <a:rPr lang="en-US" sz="2400" dirty="0">
                          <a:effectLst/>
                        </a:rPr>
                        <a:t> Biology</a:t>
                      </a:r>
                      <a:endParaRPr lang="en-GB"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98" marR="36298" marT="0" marB="0"/>
                </a:tc>
                <a:tc>
                  <a:txBody>
                    <a:bodyPr/>
                    <a:lstStyle/>
                    <a:p>
                      <a:pPr>
                        <a:spcAft>
                          <a:spcPts val="0"/>
                        </a:spcAft>
                      </a:pPr>
                      <a:r>
                        <a:rPr lang="en-US" sz="600">
                          <a:effectLst/>
                          <a:highlight>
                            <a:srgbClr val="00FF00"/>
                          </a:highlight>
                        </a:rPr>
                        <a:t> </a:t>
                      </a:r>
                      <a:endParaRPr lang="en-GB" sz="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98" marR="36298" marT="0" marB="0"/>
                </a:tc>
                <a:extLst>
                  <a:ext uri="{0D108BD9-81ED-4DB2-BD59-A6C34878D82A}">
                    <a16:rowId xmlns:a16="http://schemas.microsoft.com/office/drawing/2014/main" val="4135986678"/>
                  </a:ext>
                </a:extLst>
              </a:tr>
              <a:tr h="462458">
                <a:tc>
                  <a:txBody>
                    <a:bodyPr/>
                    <a:lstStyle/>
                    <a:p>
                      <a:pPr>
                        <a:spcAft>
                          <a:spcPts val="0"/>
                        </a:spcAft>
                      </a:pPr>
                      <a:r>
                        <a:rPr lang="en-US" sz="2400" dirty="0">
                          <a:effectLst/>
                        </a:rPr>
                        <a:t> Chemistry</a:t>
                      </a:r>
                      <a:endParaRPr lang="en-GB"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98" marR="36298" marT="0" marB="0"/>
                </a:tc>
                <a:tc>
                  <a:txBody>
                    <a:bodyPr/>
                    <a:lstStyle/>
                    <a:p>
                      <a:pPr>
                        <a:spcAft>
                          <a:spcPts val="0"/>
                        </a:spcAft>
                      </a:pPr>
                      <a:r>
                        <a:rPr lang="en-US" sz="600">
                          <a:effectLst/>
                          <a:highlight>
                            <a:srgbClr val="FF00FF"/>
                          </a:highlight>
                        </a:rPr>
                        <a:t> </a:t>
                      </a:r>
                      <a:endParaRPr lang="en-GB" sz="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98" marR="36298" marT="0" marB="0"/>
                </a:tc>
                <a:extLst>
                  <a:ext uri="{0D108BD9-81ED-4DB2-BD59-A6C34878D82A}">
                    <a16:rowId xmlns:a16="http://schemas.microsoft.com/office/drawing/2014/main" val="2331889578"/>
                  </a:ext>
                </a:extLst>
              </a:tr>
              <a:tr h="469516">
                <a:tc>
                  <a:txBody>
                    <a:bodyPr/>
                    <a:lstStyle/>
                    <a:p>
                      <a:pPr>
                        <a:spcAft>
                          <a:spcPts val="0"/>
                        </a:spcAft>
                      </a:pPr>
                      <a:r>
                        <a:rPr lang="en-US" sz="2400" dirty="0">
                          <a:effectLst/>
                        </a:rPr>
                        <a:t> Physics</a:t>
                      </a:r>
                      <a:endParaRPr lang="en-GB"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98" marR="36298" marT="0" marB="0"/>
                </a:tc>
                <a:tc>
                  <a:txBody>
                    <a:bodyPr/>
                    <a:lstStyle/>
                    <a:p>
                      <a:pPr>
                        <a:spcAft>
                          <a:spcPts val="0"/>
                        </a:spcAft>
                      </a:pPr>
                      <a:r>
                        <a:rPr lang="en-US" sz="600">
                          <a:effectLst/>
                          <a:highlight>
                            <a:srgbClr val="FF00FF"/>
                          </a:highlight>
                        </a:rPr>
                        <a:t> </a:t>
                      </a:r>
                      <a:endParaRPr lang="en-GB" sz="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98" marR="36298" marT="0" marB="0"/>
                </a:tc>
                <a:extLst>
                  <a:ext uri="{0D108BD9-81ED-4DB2-BD59-A6C34878D82A}">
                    <a16:rowId xmlns:a16="http://schemas.microsoft.com/office/drawing/2014/main" val="3043267234"/>
                  </a:ext>
                </a:extLst>
              </a:tr>
              <a:tr h="378436">
                <a:tc>
                  <a:txBody>
                    <a:bodyPr/>
                    <a:lstStyle/>
                    <a:p>
                      <a:pPr>
                        <a:spcAft>
                          <a:spcPts val="0"/>
                        </a:spcAft>
                      </a:pPr>
                      <a:r>
                        <a:rPr lang="en-US" sz="2400" dirty="0">
                          <a:effectLst/>
                          <a:highlight>
                            <a:srgbClr val="FF00FF"/>
                          </a:highlight>
                        </a:rPr>
                        <a:t> </a:t>
                      </a:r>
                      <a:endParaRPr lang="en-GB"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98" marR="36298" marT="0" marB="0" anchor="ctr"/>
                </a:tc>
                <a:tc>
                  <a:txBody>
                    <a:bodyPr/>
                    <a:lstStyle/>
                    <a:p>
                      <a:pPr>
                        <a:spcAft>
                          <a:spcPts val="0"/>
                        </a:spcAft>
                      </a:pPr>
                      <a:r>
                        <a:rPr lang="en-US" sz="600">
                          <a:effectLst/>
                          <a:highlight>
                            <a:srgbClr val="FF00FF"/>
                          </a:highlight>
                        </a:rPr>
                        <a:t> </a:t>
                      </a:r>
                      <a:endParaRPr lang="en-GB" sz="600">
                        <a:effectLst/>
                      </a:endParaRPr>
                    </a:p>
                    <a:p>
                      <a:pPr>
                        <a:spcAft>
                          <a:spcPts val="0"/>
                        </a:spcAft>
                      </a:pPr>
                      <a:r>
                        <a:rPr lang="en-US" sz="600">
                          <a:effectLst/>
                          <a:highlight>
                            <a:srgbClr val="FF00FF"/>
                          </a:highlight>
                        </a:rPr>
                        <a:t> </a:t>
                      </a:r>
                      <a:endParaRPr lang="en-GB" sz="600">
                        <a:effectLst/>
                      </a:endParaRPr>
                    </a:p>
                    <a:p>
                      <a:pPr>
                        <a:spcAft>
                          <a:spcPts val="0"/>
                        </a:spcAft>
                      </a:pPr>
                      <a:r>
                        <a:rPr lang="en-US" sz="600">
                          <a:effectLst/>
                          <a:highlight>
                            <a:srgbClr val="FF00FF"/>
                          </a:highlight>
                        </a:rPr>
                        <a:t> </a:t>
                      </a:r>
                      <a:endParaRPr lang="en-GB" sz="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98" marR="36298" marT="0" marB="0"/>
                </a:tc>
                <a:extLst>
                  <a:ext uri="{0D108BD9-81ED-4DB2-BD59-A6C34878D82A}">
                    <a16:rowId xmlns:a16="http://schemas.microsoft.com/office/drawing/2014/main" val="1033216515"/>
                  </a:ext>
                </a:extLst>
              </a:tr>
              <a:tr h="569334">
                <a:tc>
                  <a:txBody>
                    <a:bodyPr/>
                    <a:lstStyle/>
                    <a:p>
                      <a:pPr>
                        <a:spcAft>
                          <a:spcPts val="0"/>
                        </a:spcAft>
                      </a:pPr>
                      <a:r>
                        <a:rPr lang="en-US" sz="2400" dirty="0">
                          <a:effectLst/>
                        </a:rPr>
                        <a:t> </a:t>
                      </a:r>
                      <a:endParaRPr lang="en-GB"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98" marR="36298" marT="0" marB="0"/>
                </a:tc>
                <a:tc>
                  <a:txBody>
                    <a:bodyPr/>
                    <a:lstStyle/>
                    <a:p>
                      <a:pPr>
                        <a:spcAft>
                          <a:spcPts val="0"/>
                        </a:spcAft>
                      </a:pPr>
                      <a:r>
                        <a:rPr lang="en-US" sz="600" dirty="0">
                          <a:effectLst/>
                          <a:highlight>
                            <a:srgbClr val="FF0000"/>
                          </a:highlight>
                        </a:rPr>
                        <a:t> </a:t>
                      </a:r>
                      <a:endParaRPr lang="en-GB" sz="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98" marR="36298" marT="0" marB="0"/>
                </a:tc>
                <a:extLst>
                  <a:ext uri="{0D108BD9-81ED-4DB2-BD59-A6C34878D82A}">
                    <a16:rowId xmlns:a16="http://schemas.microsoft.com/office/drawing/2014/main" val="1320393340"/>
                  </a:ext>
                </a:extLst>
              </a:tr>
            </a:tbl>
          </a:graphicData>
        </a:graphic>
      </p:graphicFrame>
      <p:sp>
        <p:nvSpPr>
          <p:cNvPr id="4" name="Rectangle 1">
            <a:extLst>
              <a:ext uri="{FF2B5EF4-FFF2-40B4-BE49-F238E27FC236}">
                <a16:creationId xmlns:a16="http://schemas.microsoft.com/office/drawing/2014/main" id="{C51D8BD7-F7C0-414F-A96C-BD3FFA874CB6}"/>
              </a:ext>
            </a:extLst>
          </p:cNvPr>
          <p:cNvSpPr>
            <a:spLocks noChangeArrowheads="1"/>
          </p:cNvSpPr>
          <p:nvPr/>
        </p:nvSpPr>
        <p:spPr bwMode="auto">
          <a:xfrm>
            <a:off x="4381500" y="182562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33304583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6367A29-1747-45C8-A91E-42FB1340758D}"/>
              </a:ext>
            </a:extLst>
          </p:cNvPr>
          <p:cNvPicPr>
            <a:picLocks noChangeAspect="1"/>
          </p:cNvPicPr>
          <p:nvPr/>
        </p:nvPicPr>
        <p:blipFill rotWithShape="1">
          <a:blip r:embed="rId2"/>
          <a:srcRect l="51280" t="24342" r="23081" b="18449"/>
          <a:stretch/>
        </p:blipFill>
        <p:spPr>
          <a:xfrm>
            <a:off x="156377" y="1839433"/>
            <a:ext cx="3405530" cy="4274288"/>
          </a:xfrm>
          <a:prstGeom prst="rect">
            <a:avLst/>
          </a:prstGeom>
        </p:spPr>
      </p:pic>
      <p:pic>
        <p:nvPicPr>
          <p:cNvPr id="3" name="Picture 2">
            <a:extLst>
              <a:ext uri="{FF2B5EF4-FFF2-40B4-BE49-F238E27FC236}">
                <a16:creationId xmlns:a16="http://schemas.microsoft.com/office/drawing/2014/main" id="{3EC2AB42-9A87-4440-A552-69D9B81FF780}"/>
              </a:ext>
            </a:extLst>
          </p:cNvPr>
          <p:cNvPicPr>
            <a:picLocks noChangeAspect="1"/>
          </p:cNvPicPr>
          <p:nvPr/>
        </p:nvPicPr>
        <p:blipFill rotWithShape="1">
          <a:blip r:embed="rId3"/>
          <a:srcRect l="51017" t="24342" r="22733" b="18449"/>
          <a:stretch/>
        </p:blipFill>
        <p:spPr>
          <a:xfrm>
            <a:off x="4041237" y="1839433"/>
            <a:ext cx="3486614" cy="4274288"/>
          </a:xfrm>
          <a:prstGeom prst="rect">
            <a:avLst/>
          </a:prstGeom>
          <a:solidFill>
            <a:srgbClr val="FFC000"/>
          </a:solidFill>
        </p:spPr>
      </p:pic>
      <p:pic>
        <p:nvPicPr>
          <p:cNvPr id="4" name="Picture 3">
            <a:extLst>
              <a:ext uri="{FF2B5EF4-FFF2-40B4-BE49-F238E27FC236}">
                <a16:creationId xmlns:a16="http://schemas.microsoft.com/office/drawing/2014/main" id="{FFAD2305-4182-4990-B145-4D262B968C26}"/>
              </a:ext>
            </a:extLst>
          </p:cNvPr>
          <p:cNvPicPr>
            <a:picLocks noChangeAspect="1"/>
          </p:cNvPicPr>
          <p:nvPr/>
        </p:nvPicPr>
        <p:blipFill rotWithShape="1">
          <a:blip r:embed="rId4"/>
          <a:srcRect l="51105" t="24961" r="22645" b="17829"/>
          <a:stretch/>
        </p:blipFill>
        <p:spPr>
          <a:xfrm>
            <a:off x="8007181" y="1839433"/>
            <a:ext cx="3486614" cy="4274288"/>
          </a:xfrm>
          <a:prstGeom prst="rect">
            <a:avLst/>
          </a:prstGeom>
        </p:spPr>
      </p:pic>
      <p:sp>
        <p:nvSpPr>
          <p:cNvPr id="6" name="Rectangle 5">
            <a:extLst>
              <a:ext uri="{FF2B5EF4-FFF2-40B4-BE49-F238E27FC236}">
                <a16:creationId xmlns:a16="http://schemas.microsoft.com/office/drawing/2014/main" id="{FFED6FE9-531B-41A7-8EF4-1660DB4AB26B}"/>
              </a:ext>
            </a:extLst>
          </p:cNvPr>
          <p:cNvSpPr/>
          <p:nvPr/>
        </p:nvSpPr>
        <p:spPr>
          <a:xfrm>
            <a:off x="978195" y="493350"/>
            <a:ext cx="9080205" cy="1292662"/>
          </a:xfrm>
          <a:prstGeom prst="rect">
            <a:avLst/>
          </a:prstGeom>
        </p:spPr>
        <p:txBody>
          <a:bodyPr wrap="square">
            <a:spAutoFit/>
          </a:bodyPr>
          <a:lstStyle/>
          <a:p>
            <a:pPr algn="ctr"/>
            <a:r>
              <a:rPr lang="en-GB" sz="5400" b="1" dirty="0">
                <a:solidFill>
                  <a:srgbClr val="FF0000"/>
                </a:solidFill>
              </a:rPr>
              <a:t>The Revision Process </a:t>
            </a:r>
            <a:endParaRPr lang="en-GB" b="1" dirty="0">
              <a:solidFill>
                <a:srgbClr val="FF0000"/>
              </a:solidFill>
            </a:endParaRPr>
          </a:p>
          <a:p>
            <a:pPr algn="ctr"/>
            <a:r>
              <a:rPr lang="en-GB" sz="2400" b="1" dirty="0">
                <a:solidFill>
                  <a:srgbClr val="FF0000"/>
                </a:solidFill>
              </a:rPr>
              <a:t>The revision process will help you to identify gaps in your knowledge</a:t>
            </a:r>
          </a:p>
        </p:txBody>
      </p:sp>
      <p:sp>
        <p:nvSpPr>
          <p:cNvPr id="7" name="TextBox 6">
            <a:extLst>
              <a:ext uri="{FF2B5EF4-FFF2-40B4-BE49-F238E27FC236}">
                <a16:creationId xmlns:a16="http://schemas.microsoft.com/office/drawing/2014/main" id="{136B3A82-991A-4ECA-85EE-FDF518E8A504}"/>
              </a:ext>
            </a:extLst>
          </p:cNvPr>
          <p:cNvSpPr txBox="1"/>
          <p:nvPr/>
        </p:nvSpPr>
        <p:spPr>
          <a:xfrm>
            <a:off x="1095585" y="6273210"/>
            <a:ext cx="9377917" cy="369332"/>
          </a:xfrm>
          <a:prstGeom prst="rect">
            <a:avLst/>
          </a:prstGeom>
          <a:noFill/>
        </p:spPr>
        <p:txBody>
          <a:bodyPr wrap="square" rtlCol="0">
            <a:spAutoFit/>
          </a:bodyPr>
          <a:lstStyle/>
          <a:p>
            <a:r>
              <a:rPr lang="en-GB" b="1" dirty="0">
                <a:solidFill>
                  <a:schemeClr val="bg1"/>
                </a:solidFill>
                <a:highlight>
                  <a:srgbClr val="FF0000"/>
                </a:highlight>
              </a:rPr>
              <a:t>*****You will be sent by email separately the templates of the revision process to use! *****</a:t>
            </a:r>
          </a:p>
        </p:txBody>
      </p:sp>
    </p:spTree>
    <p:extLst>
      <p:ext uri="{BB962C8B-B14F-4D97-AF65-F5344CB8AC3E}">
        <p14:creationId xmlns:p14="http://schemas.microsoft.com/office/powerpoint/2010/main" val="363810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B8F85C9-776C-494B-99C5-5A7B8D7AFD17}"/>
              </a:ext>
            </a:extLst>
          </p:cNvPr>
          <p:cNvSpPr txBox="1"/>
          <p:nvPr/>
        </p:nvSpPr>
        <p:spPr>
          <a:xfrm>
            <a:off x="215184" y="350124"/>
            <a:ext cx="6892198" cy="1015663"/>
          </a:xfrm>
          <a:prstGeom prst="rect">
            <a:avLst/>
          </a:prstGeom>
          <a:solidFill>
            <a:schemeClr val="accent1">
              <a:lumMod val="60000"/>
              <a:lumOff val="40000"/>
            </a:schemeClr>
          </a:solidFill>
          <a:ln>
            <a:solidFill>
              <a:schemeClr val="accent1"/>
            </a:solidFill>
          </a:ln>
        </p:spPr>
        <p:txBody>
          <a:bodyPr wrap="square" rtlCol="0">
            <a:spAutoFit/>
          </a:bodyPr>
          <a:lstStyle/>
          <a:p>
            <a:r>
              <a:rPr lang="en-GB" sz="2000" b="1" i="1" dirty="0"/>
              <a:t>Make use of any RAG sheets you have already been given- use a blank one to build your own lists of areas to revise for any other subjects </a:t>
            </a:r>
          </a:p>
        </p:txBody>
      </p:sp>
      <p:pic>
        <p:nvPicPr>
          <p:cNvPr id="4" name="Picture 3">
            <a:extLst>
              <a:ext uri="{FF2B5EF4-FFF2-40B4-BE49-F238E27FC236}">
                <a16:creationId xmlns:a16="http://schemas.microsoft.com/office/drawing/2014/main" id="{48B7BA1E-FD58-4B11-BF33-F77A7C25B767}"/>
              </a:ext>
            </a:extLst>
          </p:cNvPr>
          <p:cNvPicPr>
            <a:picLocks noChangeAspect="1"/>
          </p:cNvPicPr>
          <p:nvPr/>
        </p:nvPicPr>
        <p:blipFill>
          <a:blip r:embed="rId2"/>
          <a:stretch>
            <a:fillRect/>
          </a:stretch>
        </p:blipFill>
        <p:spPr>
          <a:xfrm>
            <a:off x="8170823" y="613159"/>
            <a:ext cx="3590855" cy="2408129"/>
          </a:xfrm>
          <a:prstGeom prst="rect">
            <a:avLst/>
          </a:prstGeom>
        </p:spPr>
      </p:pic>
      <p:sp>
        <p:nvSpPr>
          <p:cNvPr id="5" name="TextBox 4">
            <a:extLst>
              <a:ext uri="{FF2B5EF4-FFF2-40B4-BE49-F238E27FC236}">
                <a16:creationId xmlns:a16="http://schemas.microsoft.com/office/drawing/2014/main" id="{3D901E01-0AF1-4DA2-9773-FC8A103FCFA4}"/>
              </a:ext>
            </a:extLst>
          </p:cNvPr>
          <p:cNvSpPr txBox="1"/>
          <p:nvPr/>
        </p:nvSpPr>
        <p:spPr>
          <a:xfrm>
            <a:off x="8697191" y="3766444"/>
            <a:ext cx="2192482" cy="369332"/>
          </a:xfrm>
          <a:prstGeom prst="rect">
            <a:avLst/>
          </a:prstGeom>
          <a:noFill/>
        </p:spPr>
        <p:txBody>
          <a:bodyPr wrap="square" rtlCol="0">
            <a:spAutoFit/>
          </a:bodyPr>
          <a:lstStyle/>
          <a:p>
            <a:endParaRPr lang="en-GB" dirty="0"/>
          </a:p>
        </p:txBody>
      </p:sp>
      <p:sp>
        <p:nvSpPr>
          <p:cNvPr id="16" name="TextBox 15">
            <a:extLst>
              <a:ext uri="{FF2B5EF4-FFF2-40B4-BE49-F238E27FC236}">
                <a16:creationId xmlns:a16="http://schemas.microsoft.com/office/drawing/2014/main" id="{3AB07299-1D22-4563-901B-C526EE9B2804}"/>
              </a:ext>
            </a:extLst>
          </p:cNvPr>
          <p:cNvSpPr txBox="1"/>
          <p:nvPr/>
        </p:nvSpPr>
        <p:spPr>
          <a:xfrm>
            <a:off x="2452255" y="3252355"/>
            <a:ext cx="1537854" cy="369332"/>
          </a:xfrm>
          <a:prstGeom prst="rect">
            <a:avLst/>
          </a:prstGeom>
          <a:noFill/>
        </p:spPr>
        <p:txBody>
          <a:bodyPr wrap="square" rtlCol="0">
            <a:spAutoFit/>
          </a:bodyPr>
          <a:lstStyle/>
          <a:p>
            <a:endParaRPr lang="en-GB" dirty="0"/>
          </a:p>
        </p:txBody>
      </p:sp>
      <p:pic>
        <p:nvPicPr>
          <p:cNvPr id="18" name="Picture 17">
            <a:extLst>
              <a:ext uri="{FF2B5EF4-FFF2-40B4-BE49-F238E27FC236}">
                <a16:creationId xmlns:a16="http://schemas.microsoft.com/office/drawing/2014/main" id="{F6BAA87F-ADB7-4A9C-9010-3AD832045ACB}"/>
              </a:ext>
            </a:extLst>
          </p:cNvPr>
          <p:cNvPicPr>
            <a:picLocks noChangeAspect="1"/>
          </p:cNvPicPr>
          <p:nvPr/>
        </p:nvPicPr>
        <p:blipFill rotWithShape="1">
          <a:blip r:embed="rId3"/>
          <a:srcRect l="28778" t="31478" r="50000" b="22765"/>
          <a:stretch/>
        </p:blipFill>
        <p:spPr>
          <a:xfrm>
            <a:off x="353291" y="1452261"/>
            <a:ext cx="3865418" cy="4896584"/>
          </a:xfrm>
          <a:prstGeom prst="rect">
            <a:avLst/>
          </a:prstGeom>
        </p:spPr>
      </p:pic>
      <p:sp>
        <p:nvSpPr>
          <p:cNvPr id="19" name="TextBox 18">
            <a:extLst>
              <a:ext uri="{FF2B5EF4-FFF2-40B4-BE49-F238E27FC236}">
                <a16:creationId xmlns:a16="http://schemas.microsoft.com/office/drawing/2014/main" id="{D00F01F9-5178-446B-BE8B-8921745200A1}"/>
              </a:ext>
            </a:extLst>
          </p:cNvPr>
          <p:cNvSpPr txBox="1"/>
          <p:nvPr/>
        </p:nvSpPr>
        <p:spPr>
          <a:xfrm flipH="1">
            <a:off x="4582840" y="2236692"/>
            <a:ext cx="3587982" cy="1477328"/>
          </a:xfrm>
          <a:prstGeom prst="rect">
            <a:avLst/>
          </a:prstGeom>
          <a:noFill/>
        </p:spPr>
        <p:txBody>
          <a:bodyPr wrap="square" rtlCol="0">
            <a:spAutoFit/>
          </a:bodyPr>
          <a:lstStyle/>
          <a:p>
            <a:r>
              <a:rPr lang="en-GB" dirty="0">
                <a:highlight>
                  <a:srgbClr val="FF0000"/>
                </a:highlight>
              </a:rPr>
              <a:t>Red</a:t>
            </a:r>
            <a:r>
              <a:rPr lang="en-GB" dirty="0"/>
              <a:t>= No knowledge/unconfident</a:t>
            </a:r>
          </a:p>
          <a:p>
            <a:endParaRPr lang="en-GB" dirty="0"/>
          </a:p>
          <a:p>
            <a:r>
              <a:rPr lang="en-GB" dirty="0">
                <a:highlight>
                  <a:srgbClr val="FFFF00"/>
                </a:highlight>
              </a:rPr>
              <a:t>Amber</a:t>
            </a:r>
            <a:r>
              <a:rPr lang="en-GB" dirty="0"/>
              <a:t>= Some knowledge </a:t>
            </a:r>
          </a:p>
          <a:p>
            <a:endParaRPr lang="en-GB" dirty="0"/>
          </a:p>
          <a:p>
            <a:r>
              <a:rPr lang="en-GB" dirty="0">
                <a:highlight>
                  <a:srgbClr val="00FF00"/>
                </a:highlight>
              </a:rPr>
              <a:t>Green</a:t>
            </a:r>
            <a:r>
              <a:rPr lang="en-GB" dirty="0"/>
              <a:t>= Confident with knowledge</a:t>
            </a:r>
          </a:p>
        </p:txBody>
      </p:sp>
      <p:sp>
        <p:nvSpPr>
          <p:cNvPr id="21" name="TextBox 20">
            <a:extLst>
              <a:ext uri="{FF2B5EF4-FFF2-40B4-BE49-F238E27FC236}">
                <a16:creationId xmlns:a16="http://schemas.microsoft.com/office/drawing/2014/main" id="{842F97D3-E7A5-48BF-98ED-728753CEC31D}"/>
              </a:ext>
            </a:extLst>
          </p:cNvPr>
          <p:cNvSpPr txBox="1"/>
          <p:nvPr/>
        </p:nvSpPr>
        <p:spPr>
          <a:xfrm>
            <a:off x="7224565" y="4261525"/>
            <a:ext cx="4146268" cy="2031325"/>
          </a:xfrm>
          <a:prstGeom prst="rect">
            <a:avLst/>
          </a:prstGeom>
          <a:noFill/>
        </p:spPr>
        <p:txBody>
          <a:bodyPr wrap="square" rtlCol="0">
            <a:spAutoFit/>
          </a:bodyPr>
          <a:lstStyle/>
          <a:p>
            <a:r>
              <a:rPr lang="en-GB" dirty="0"/>
              <a:t>Aim to get your </a:t>
            </a:r>
            <a:r>
              <a:rPr lang="en-GB" dirty="0">
                <a:highlight>
                  <a:srgbClr val="FF0000"/>
                </a:highlight>
              </a:rPr>
              <a:t>Red</a:t>
            </a:r>
            <a:r>
              <a:rPr lang="en-GB" dirty="0"/>
              <a:t> to </a:t>
            </a:r>
            <a:r>
              <a:rPr lang="en-GB" dirty="0">
                <a:highlight>
                  <a:srgbClr val="FFFF00"/>
                </a:highlight>
              </a:rPr>
              <a:t>Amber</a:t>
            </a:r>
            <a:r>
              <a:rPr lang="en-GB" dirty="0"/>
              <a:t> and </a:t>
            </a:r>
            <a:r>
              <a:rPr lang="en-GB" dirty="0">
                <a:highlight>
                  <a:srgbClr val="FFFF00"/>
                </a:highlight>
              </a:rPr>
              <a:t>Amber</a:t>
            </a:r>
            <a:r>
              <a:rPr lang="en-GB" dirty="0"/>
              <a:t> to</a:t>
            </a:r>
            <a:r>
              <a:rPr lang="en-GB" dirty="0">
                <a:highlight>
                  <a:srgbClr val="00FF00"/>
                </a:highlight>
              </a:rPr>
              <a:t> Green</a:t>
            </a:r>
            <a:r>
              <a:rPr lang="en-GB" dirty="0"/>
              <a:t>.</a:t>
            </a:r>
          </a:p>
          <a:p>
            <a:endParaRPr lang="en-GB" dirty="0"/>
          </a:p>
          <a:p>
            <a:r>
              <a:rPr lang="en-GB" b="1" i="1" dirty="0"/>
              <a:t>Overtime keep revisiting your Reds and Ambers with the overall aim to increase knowledge and confidence in each subject/topic.</a:t>
            </a:r>
          </a:p>
        </p:txBody>
      </p:sp>
    </p:spTree>
    <p:extLst>
      <p:ext uri="{BB962C8B-B14F-4D97-AF65-F5344CB8AC3E}">
        <p14:creationId xmlns:p14="http://schemas.microsoft.com/office/powerpoint/2010/main" val="36242454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5AA5220-54BE-483A-912F-1C1BB552273E}"/>
              </a:ext>
            </a:extLst>
          </p:cNvPr>
          <p:cNvPicPr>
            <a:picLocks noChangeAspect="1"/>
          </p:cNvPicPr>
          <p:nvPr/>
        </p:nvPicPr>
        <p:blipFill>
          <a:blip r:embed="rId2"/>
          <a:stretch>
            <a:fillRect/>
          </a:stretch>
        </p:blipFill>
        <p:spPr>
          <a:xfrm>
            <a:off x="603681" y="745724"/>
            <a:ext cx="10546671" cy="5877017"/>
          </a:xfrm>
          <a:prstGeom prst="rect">
            <a:avLst/>
          </a:prstGeom>
        </p:spPr>
      </p:pic>
      <p:sp>
        <p:nvSpPr>
          <p:cNvPr id="3" name="TextBox 2">
            <a:extLst>
              <a:ext uri="{FF2B5EF4-FFF2-40B4-BE49-F238E27FC236}">
                <a16:creationId xmlns:a16="http://schemas.microsoft.com/office/drawing/2014/main" id="{B22CE653-8D3F-4A3D-A678-FC76201BED11}"/>
              </a:ext>
            </a:extLst>
          </p:cNvPr>
          <p:cNvSpPr txBox="1"/>
          <p:nvPr/>
        </p:nvSpPr>
        <p:spPr>
          <a:xfrm>
            <a:off x="2819400" y="268670"/>
            <a:ext cx="5638800" cy="954107"/>
          </a:xfrm>
          <a:prstGeom prst="rect">
            <a:avLst/>
          </a:prstGeom>
          <a:noFill/>
        </p:spPr>
        <p:txBody>
          <a:bodyPr wrap="square" rtlCol="0">
            <a:spAutoFit/>
          </a:bodyPr>
          <a:lstStyle/>
          <a:p>
            <a:pPr algn="ctr"/>
            <a:r>
              <a:rPr lang="en-GB" sz="2800" b="1" dirty="0">
                <a:solidFill>
                  <a:srgbClr val="FF0000"/>
                </a:solidFill>
              </a:rPr>
              <a:t>Planning Your Revision</a:t>
            </a:r>
          </a:p>
          <a:p>
            <a:pPr algn="ctr"/>
            <a:r>
              <a:rPr lang="en-GB" sz="2800" b="1" dirty="0">
                <a:solidFill>
                  <a:srgbClr val="FF0000"/>
                </a:solidFill>
              </a:rPr>
              <a:t>Retrieval Practice</a:t>
            </a:r>
          </a:p>
        </p:txBody>
      </p:sp>
    </p:spTree>
    <p:extLst>
      <p:ext uri="{BB962C8B-B14F-4D97-AF65-F5344CB8AC3E}">
        <p14:creationId xmlns:p14="http://schemas.microsoft.com/office/powerpoint/2010/main" val="26648182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0537767-C888-430A-B039-EB5BC5CE6790}"/>
              </a:ext>
            </a:extLst>
          </p:cNvPr>
          <p:cNvPicPr>
            <a:picLocks noChangeAspect="1"/>
          </p:cNvPicPr>
          <p:nvPr/>
        </p:nvPicPr>
        <p:blipFill rotWithShape="1">
          <a:blip r:embed="rId2"/>
          <a:srcRect t="4262" r="22318"/>
          <a:stretch/>
        </p:blipFill>
        <p:spPr>
          <a:xfrm>
            <a:off x="1458410" y="706056"/>
            <a:ext cx="8843058" cy="5441015"/>
          </a:xfrm>
          <a:prstGeom prst="rect">
            <a:avLst/>
          </a:prstGeom>
        </p:spPr>
      </p:pic>
    </p:spTree>
    <p:extLst>
      <p:ext uri="{BB962C8B-B14F-4D97-AF65-F5344CB8AC3E}">
        <p14:creationId xmlns:p14="http://schemas.microsoft.com/office/powerpoint/2010/main" val="1465481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5668422-2722-4A99-8FFF-E2EC8D1C61C7}"/>
              </a:ext>
            </a:extLst>
          </p:cNvPr>
          <p:cNvSpPr txBox="1"/>
          <p:nvPr/>
        </p:nvSpPr>
        <p:spPr>
          <a:xfrm>
            <a:off x="2173440" y="417002"/>
            <a:ext cx="7533817" cy="707886"/>
          </a:xfrm>
          <a:prstGeom prst="rect">
            <a:avLst/>
          </a:prstGeom>
          <a:noFill/>
        </p:spPr>
        <p:txBody>
          <a:bodyPr wrap="square" rtlCol="0">
            <a:spAutoFit/>
          </a:bodyPr>
          <a:lstStyle/>
          <a:p>
            <a:pPr algn="ctr"/>
            <a:r>
              <a:rPr lang="en-GB" sz="4000" b="1" dirty="0">
                <a:solidFill>
                  <a:srgbClr val="FF0000"/>
                </a:solidFill>
              </a:rPr>
              <a:t>Using flashcards to revise</a:t>
            </a:r>
          </a:p>
        </p:txBody>
      </p:sp>
      <p:graphicFrame>
        <p:nvGraphicFramePr>
          <p:cNvPr id="2" name="Table 1">
            <a:extLst>
              <a:ext uri="{FF2B5EF4-FFF2-40B4-BE49-F238E27FC236}">
                <a16:creationId xmlns:a16="http://schemas.microsoft.com/office/drawing/2014/main" id="{4E0D434F-F359-4B93-8DA9-0DBC6E423FF3}"/>
              </a:ext>
            </a:extLst>
          </p:cNvPr>
          <p:cNvGraphicFramePr>
            <a:graphicFrameLocks noGrp="1"/>
          </p:cNvGraphicFramePr>
          <p:nvPr>
            <p:extLst>
              <p:ext uri="{D42A27DB-BD31-4B8C-83A1-F6EECF244321}">
                <p14:modId xmlns:p14="http://schemas.microsoft.com/office/powerpoint/2010/main" val="2691723953"/>
              </p:ext>
            </p:extLst>
          </p:nvPr>
        </p:nvGraphicFramePr>
        <p:xfrm>
          <a:off x="2264735" y="1658679"/>
          <a:ext cx="8080744" cy="4954772"/>
        </p:xfrm>
        <a:graphic>
          <a:graphicData uri="http://schemas.openxmlformats.org/drawingml/2006/table">
            <a:tbl>
              <a:tblPr firstRow="1" firstCol="1" bandRow="1">
                <a:tableStyleId>{5C22544A-7EE6-4342-B048-85BDC9FD1C3A}</a:tableStyleId>
              </a:tblPr>
              <a:tblGrid>
                <a:gridCol w="4040372">
                  <a:extLst>
                    <a:ext uri="{9D8B030D-6E8A-4147-A177-3AD203B41FA5}">
                      <a16:colId xmlns:a16="http://schemas.microsoft.com/office/drawing/2014/main" val="2385029506"/>
                    </a:ext>
                  </a:extLst>
                </a:gridCol>
                <a:gridCol w="4040372">
                  <a:extLst>
                    <a:ext uri="{9D8B030D-6E8A-4147-A177-3AD203B41FA5}">
                      <a16:colId xmlns:a16="http://schemas.microsoft.com/office/drawing/2014/main" val="2921172867"/>
                    </a:ext>
                  </a:extLst>
                </a:gridCol>
              </a:tblGrid>
              <a:tr h="331631">
                <a:tc>
                  <a:txBody>
                    <a:bodyPr/>
                    <a:lstStyle/>
                    <a:p>
                      <a:pPr>
                        <a:lnSpc>
                          <a:spcPct val="107000"/>
                        </a:lnSpc>
                        <a:spcAft>
                          <a:spcPts val="0"/>
                        </a:spcAft>
                      </a:pPr>
                      <a:r>
                        <a:rPr lang="en-GB" sz="2000" dirty="0">
                          <a:effectLst/>
                        </a:rPr>
                        <a:t>Flashcard and Retrieval Do</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2000" dirty="0">
                          <a:effectLst/>
                        </a:rPr>
                        <a:t>Flashcard and Retrieval Don’t</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60000"/>
                        <a:lumOff val="40000"/>
                      </a:schemeClr>
                    </a:solidFill>
                  </a:tcPr>
                </a:tc>
                <a:extLst>
                  <a:ext uri="{0D108BD9-81ED-4DB2-BD59-A6C34878D82A}">
                    <a16:rowId xmlns:a16="http://schemas.microsoft.com/office/drawing/2014/main" val="2454633624"/>
                  </a:ext>
                </a:extLst>
              </a:tr>
              <a:tr h="4623141">
                <a:tc>
                  <a:txBody>
                    <a:bodyPr/>
                    <a:lstStyle/>
                    <a:p>
                      <a:pPr marL="342900" lvl="0" indent="-342900">
                        <a:lnSpc>
                          <a:spcPct val="107000"/>
                        </a:lnSpc>
                        <a:spcAft>
                          <a:spcPts val="0"/>
                        </a:spcAft>
                        <a:buFont typeface="Symbol" panose="05050102010706020507" pitchFamily="18" charset="2"/>
                        <a:buChar char=""/>
                      </a:pPr>
                      <a:r>
                        <a:rPr lang="en-GB" sz="1600" dirty="0">
                          <a:effectLst/>
                        </a:rPr>
                        <a:t>Put a single piece of information on each flashcard</a:t>
                      </a:r>
                    </a:p>
                    <a:p>
                      <a:pPr marL="342900" lvl="0" indent="-342900">
                        <a:lnSpc>
                          <a:spcPct val="107000"/>
                        </a:lnSpc>
                        <a:spcAft>
                          <a:spcPts val="0"/>
                        </a:spcAft>
                        <a:buFont typeface="Symbol" panose="05050102010706020507" pitchFamily="18" charset="2"/>
                        <a:buChar char=""/>
                      </a:pPr>
                      <a:r>
                        <a:rPr lang="en-GB" sz="1600" dirty="0">
                          <a:effectLst/>
                        </a:rPr>
                        <a:t>Sort Flashcards according to your confidence</a:t>
                      </a:r>
                    </a:p>
                    <a:p>
                      <a:pPr marL="342900" lvl="0" indent="-342900">
                        <a:lnSpc>
                          <a:spcPct val="107000"/>
                        </a:lnSpc>
                        <a:spcAft>
                          <a:spcPts val="0"/>
                        </a:spcAft>
                        <a:buFont typeface="Symbol" panose="05050102010706020507" pitchFamily="18" charset="2"/>
                        <a:buChar char=""/>
                      </a:pPr>
                      <a:r>
                        <a:rPr lang="en-GB" sz="1600" dirty="0">
                          <a:effectLst/>
                        </a:rPr>
                        <a:t>Create decks for each topic. You can use different coloured flashcards, per subject/topic/unit</a:t>
                      </a:r>
                    </a:p>
                    <a:p>
                      <a:pPr marL="342900" lvl="0" indent="-342900">
                        <a:lnSpc>
                          <a:spcPct val="107000"/>
                        </a:lnSpc>
                        <a:spcAft>
                          <a:spcPts val="0"/>
                        </a:spcAft>
                        <a:buFont typeface="Symbol" panose="05050102010706020507" pitchFamily="18" charset="2"/>
                        <a:buChar char=""/>
                      </a:pPr>
                      <a:r>
                        <a:rPr lang="en-GB" sz="1600" dirty="0">
                          <a:effectLst/>
                        </a:rPr>
                        <a:t>Mix up topics so you aren’t always testing yourself on the same topic.</a:t>
                      </a:r>
                    </a:p>
                    <a:p>
                      <a:pPr marL="342900" lvl="0" indent="-342900">
                        <a:lnSpc>
                          <a:spcPct val="107000"/>
                        </a:lnSpc>
                        <a:spcAft>
                          <a:spcPts val="0"/>
                        </a:spcAft>
                        <a:buFont typeface="Symbol" panose="05050102010706020507" pitchFamily="18" charset="2"/>
                        <a:buChar char=""/>
                      </a:pPr>
                      <a:r>
                        <a:rPr lang="en-GB" sz="1600" dirty="0">
                          <a:effectLst/>
                        </a:rPr>
                        <a:t>Practice the information you struggle with and need to improve/develop.</a:t>
                      </a:r>
                    </a:p>
                    <a:p>
                      <a:pPr marL="342900" lvl="0" indent="-342900">
                        <a:lnSpc>
                          <a:spcPct val="107000"/>
                        </a:lnSpc>
                        <a:spcAft>
                          <a:spcPts val="0"/>
                        </a:spcAft>
                        <a:buFont typeface="Symbol" panose="05050102010706020507" pitchFamily="18" charset="2"/>
                        <a:buChar char=""/>
                      </a:pPr>
                      <a:r>
                        <a:rPr lang="en-GB" sz="1600" dirty="0">
                          <a:effectLst/>
                        </a:rPr>
                        <a:t>Use “The Revision Process” to test yourself and move beyond simple facts and more towards detail and explanation.</a:t>
                      </a:r>
                    </a:p>
                    <a:p>
                      <a:pPr marL="457200">
                        <a:lnSpc>
                          <a:spcPct val="107000"/>
                        </a:lnSpc>
                        <a:spcAft>
                          <a:spcPts val="0"/>
                        </a:spcAft>
                      </a:pPr>
                      <a:r>
                        <a:rPr lang="en-GB" sz="1100" dirty="0">
                          <a:effectLst/>
                        </a:rPr>
                        <a:t> </a:t>
                      </a:r>
                    </a:p>
                    <a:p>
                      <a:pPr marL="457200">
                        <a:lnSpc>
                          <a:spcPct val="107000"/>
                        </a:lnSpc>
                        <a:spcAft>
                          <a:spcPts val="0"/>
                        </a:spcAft>
                      </a:pPr>
                      <a:r>
                        <a:rPr lang="en-GB" sz="11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lnSpc>
                          <a:spcPct val="107000"/>
                        </a:lnSpc>
                        <a:spcAft>
                          <a:spcPts val="0"/>
                        </a:spcAft>
                        <a:buFont typeface="Symbol" panose="05050102010706020507" pitchFamily="18" charset="2"/>
                        <a:buChar char=""/>
                      </a:pPr>
                      <a:r>
                        <a:rPr lang="en-GB" sz="1800" dirty="0">
                          <a:effectLst/>
                        </a:rPr>
                        <a:t>Spend more time making flashcards than using them</a:t>
                      </a:r>
                    </a:p>
                    <a:p>
                      <a:pPr marL="342900" lvl="0" indent="-342900">
                        <a:lnSpc>
                          <a:spcPct val="107000"/>
                        </a:lnSpc>
                        <a:spcAft>
                          <a:spcPts val="0"/>
                        </a:spcAft>
                        <a:buFont typeface="Symbol" panose="05050102010706020507" pitchFamily="18" charset="2"/>
                        <a:buChar char=""/>
                      </a:pPr>
                      <a:r>
                        <a:rPr lang="en-GB" sz="1800" dirty="0">
                          <a:effectLst/>
                        </a:rPr>
                        <a:t>Put lots of information onto the flashcard.</a:t>
                      </a:r>
                    </a:p>
                    <a:p>
                      <a:pPr marL="342900" lvl="0" indent="-342900">
                        <a:lnSpc>
                          <a:spcPct val="107000"/>
                        </a:lnSpc>
                        <a:spcAft>
                          <a:spcPts val="0"/>
                        </a:spcAft>
                        <a:buFont typeface="Symbol" panose="05050102010706020507" pitchFamily="18" charset="2"/>
                        <a:buChar char=""/>
                      </a:pPr>
                      <a:r>
                        <a:rPr lang="en-GB" sz="1800" dirty="0">
                          <a:effectLst/>
                        </a:rPr>
                        <a:t>Make it messy</a:t>
                      </a:r>
                    </a:p>
                    <a:p>
                      <a:pPr marL="342900" lvl="0" indent="-342900">
                        <a:lnSpc>
                          <a:spcPct val="107000"/>
                        </a:lnSpc>
                        <a:spcAft>
                          <a:spcPts val="0"/>
                        </a:spcAft>
                        <a:buFont typeface="Symbol" panose="05050102010706020507" pitchFamily="18" charset="2"/>
                        <a:buChar char=""/>
                      </a:pPr>
                      <a:r>
                        <a:rPr lang="en-GB" sz="1800" dirty="0">
                          <a:effectLst/>
                        </a:rPr>
                        <a:t>Revise the flashcards in the same order</a:t>
                      </a:r>
                    </a:p>
                    <a:p>
                      <a:pPr marL="342900" lvl="0" indent="-342900">
                        <a:lnSpc>
                          <a:spcPct val="107000"/>
                        </a:lnSpc>
                        <a:spcAft>
                          <a:spcPts val="0"/>
                        </a:spcAft>
                        <a:buFont typeface="Symbol" panose="05050102010706020507" pitchFamily="18" charset="2"/>
                        <a:buChar char=""/>
                      </a:pPr>
                      <a:r>
                        <a:rPr lang="en-GB" sz="1800" dirty="0">
                          <a:effectLst/>
                        </a:rPr>
                        <a:t>Only read the flashcard, test yourself!</a:t>
                      </a:r>
                    </a:p>
                    <a:p>
                      <a:pPr marL="342900" lvl="0" indent="-342900">
                        <a:lnSpc>
                          <a:spcPct val="107000"/>
                        </a:lnSpc>
                        <a:spcAft>
                          <a:spcPts val="0"/>
                        </a:spcAft>
                        <a:buFont typeface="Symbol" panose="05050102010706020507" pitchFamily="18" charset="2"/>
                        <a:buChar char=""/>
                      </a:pPr>
                      <a:r>
                        <a:rPr lang="en-GB" sz="1800" dirty="0">
                          <a:effectLst/>
                        </a:rPr>
                        <a:t>Assume everything written is correct</a:t>
                      </a:r>
                    </a:p>
                    <a:p>
                      <a:pPr marL="342900" lvl="0" indent="-342900">
                        <a:lnSpc>
                          <a:spcPct val="107000"/>
                        </a:lnSpc>
                        <a:spcAft>
                          <a:spcPts val="0"/>
                        </a:spcAft>
                        <a:buFont typeface="Symbol" panose="05050102010706020507" pitchFamily="18" charset="2"/>
                        <a:buChar char=""/>
                      </a:pPr>
                      <a:r>
                        <a:rPr lang="en-GB" sz="1800" dirty="0">
                          <a:effectLst/>
                        </a:rPr>
                        <a:t>Avoid testing yourself on tough topics or ones you dislike, you want it to be difficult.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80828539"/>
                  </a:ext>
                </a:extLst>
              </a:tr>
            </a:tbl>
          </a:graphicData>
        </a:graphic>
      </p:graphicFrame>
    </p:spTree>
    <p:extLst>
      <p:ext uri="{BB962C8B-B14F-4D97-AF65-F5344CB8AC3E}">
        <p14:creationId xmlns:p14="http://schemas.microsoft.com/office/powerpoint/2010/main" val="20882542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2A708C4-5011-4B96-947E-760189F945AC}"/>
              </a:ext>
            </a:extLst>
          </p:cNvPr>
          <p:cNvPicPr>
            <a:picLocks noChangeAspect="1"/>
          </p:cNvPicPr>
          <p:nvPr/>
        </p:nvPicPr>
        <p:blipFill rotWithShape="1">
          <a:blip r:embed="rId2"/>
          <a:srcRect t="14078"/>
          <a:stretch/>
        </p:blipFill>
        <p:spPr>
          <a:xfrm>
            <a:off x="1258395" y="960699"/>
            <a:ext cx="10706559" cy="4591988"/>
          </a:xfrm>
          <a:prstGeom prst="rect">
            <a:avLst/>
          </a:prstGeom>
        </p:spPr>
      </p:pic>
      <p:sp>
        <p:nvSpPr>
          <p:cNvPr id="4" name="Rectangle 3">
            <a:extLst>
              <a:ext uri="{FF2B5EF4-FFF2-40B4-BE49-F238E27FC236}">
                <a16:creationId xmlns:a16="http://schemas.microsoft.com/office/drawing/2014/main" id="{E6C75922-C98A-4156-9244-870CF9E7AA3C}"/>
              </a:ext>
            </a:extLst>
          </p:cNvPr>
          <p:cNvSpPr/>
          <p:nvPr/>
        </p:nvSpPr>
        <p:spPr>
          <a:xfrm>
            <a:off x="2222205" y="5414401"/>
            <a:ext cx="9324753" cy="646331"/>
          </a:xfrm>
          <a:prstGeom prst="rect">
            <a:avLst/>
          </a:prstGeom>
        </p:spPr>
        <p:txBody>
          <a:bodyPr wrap="square">
            <a:spAutoFit/>
          </a:bodyPr>
          <a:lstStyle/>
          <a:p>
            <a:endParaRPr lang="en-GB" dirty="0"/>
          </a:p>
          <a:p>
            <a:endParaRPr lang="en-GB" dirty="0"/>
          </a:p>
        </p:txBody>
      </p:sp>
      <p:sp>
        <p:nvSpPr>
          <p:cNvPr id="8" name="TextBox 7">
            <a:extLst>
              <a:ext uri="{FF2B5EF4-FFF2-40B4-BE49-F238E27FC236}">
                <a16:creationId xmlns:a16="http://schemas.microsoft.com/office/drawing/2014/main" id="{14B17FE5-8F3A-485D-866E-AFDEACB04570}"/>
              </a:ext>
            </a:extLst>
          </p:cNvPr>
          <p:cNvSpPr txBox="1"/>
          <p:nvPr/>
        </p:nvSpPr>
        <p:spPr>
          <a:xfrm>
            <a:off x="1520455" y="5082224"/>
            <a:ext cx="7262038" cy="2031325"/>
          </a:xfrm>
          <a:prstGeom prst="rect">
            <a:avLst/>
          </a:prstGeom>
          <a:noFill/>
        </p:spPr>
        <p:txBody>
          <a:bodyPr wrap="square" rtlCol="0">
            <a:spAutoFit/>
          </a:bodyPr>
          <a:lstStyle/>
          <a:p>
            <a:endParaRPr lang="en-GB" b="1" dirty="0">
              <a:solidFill>
                <a:schemeClr val="bg1"/>
              </a:solidFill>
              <a:highlight>
                <a:srgbClr val="FF0000"/>
              </a:highlight>
            </a:endParaRPr>
          </a:p>
          <a:p>
            <a:endParaRPr lang="en-GB" b="1" dirty="0">
              <a:solidFill>
                <a:schemeClr val="bg1"/>
              </a:solidFill>
              <a:highlight>
                <a:srgbClr val="FF0000"/>
              </a:highlight>
            </a:endParaRPr>
          </a:p>
          <a:p>
            <a:r>
              <a:rPr lang="en-GB" b="1" dirty="0">
                <a:solidFill>
                  <a:schemeClr val="bg1"/>
                </a:solidFill>
                <a:highlight>
                  <a:srgbClr val="FF0000"/>
                </a:highlight>
              </a:rPr>
              <a:t>Watch the video to see how to use flashcards using  the Leitner System </a:t>
            </a:r>
          </a:p>
          <a:p>
            <a:endParaRPr lang="en-GB" b="1" dirty="0">
              <a:highlight>
                <a:srgbClr val="FF0000"/>
              </a:highlight>
              <a:hlinkClick r:id="rId3">
                <a:extLst>
                  <a:ext uri="{A12FA001-AC4F-418D-AE19-62706E023703}">
                    <ahyp:hlinkClr xmlns:ahyp="http://schemas.microsoft.com/office/drawing/2018/hyperlinkcolor" val="tx"/>
                  </a:ext>
                </a:extLst>
              </a:hlinkClick>
            </a:endParaRPr>
          </a:p>
          <a:p>
            <a:endParaRPr lang="en-GB" b="1" dirty="0">
              <a:solidFill>
                <a:srgbClr val="0070C0"/>
              </a:solidFill>
              <a:hlinkClick r:id="rId3">
                <a:extLst>
                  <a:ext uri="{A12FA001-AC4F-418D-AE19-62706E023703}">
                    <ahyp:hlinkClr xmlns:ahyp="http://schemas.microsoft.com/office/drawing/2018/hyperlinkcolor" val="tx"/>
                  </a:ext>
                </a:extLst>
              </a:hlinkClick>
            </a:endParaRPr>
          </a:p>
          <a:p>
            <a:r>
              <a:rPr lang="en-GB" b="1" dirty="0">
                <a:solidFill>
                  <a:srgbClr val="0070C0"/>
                </a:solidFill>
                <a:hlinkClick r:id="rId3">
                  <a:extLst>
                    <a:ext uri="{A12FA001-AC4F-418D-AE19-62706E023703}">
                      <ahyp:hlinkClr xmlns:ahyp="http://schemas.microsoft.com/office/drawing/2018/hyperlinkcolor" val="tx"/>
                    </a:ext>
                  </a:extLst>
                </a:hlinkClick>
              </a:rPr>
              <a:t>https://www.youtube.com/watch?v=C20EvKtdJwQ</a:t>
            </a:r>
            <a:endParaRPr lang="en-GB" b="1" dirty="0">
              <a:solidFill>
                <a:srgbClr val="0070C0"/>
              </a:solidFill>
            </a:endParaRPr>
          </a:p>
          <a:p>
            <a:endParaRPr lang="en-GB" b="1" dirty="0">
              <a:highlight>
                <a:srgbClr val="FF0000"/>
              </a:highlight>
            </a:endParaRPr>
          </a:p>
        </p:txBody>
      </p:sp>
      <p:sp>
        <p:nvSpPr>
          <p:cNvPr id="3" name="TextBox 2">
            <a:extLst>
              <a:ext uri="{FF2B5EF4-FFF2-40B4-BE49-F238E27FC236}">
                <a16:creationId xmlns:a16="http://schemas.microsoft.com/office/drawing/2014/main" id="{F25A19B7-7F27-4FF2-9DC8-E0C998D6ECF9}"/>
              </a:ext>
            </a:extLst>
          </p:cNvPr>
          <p:cNvSpPr txBox="1"/>
          <p:nvPr/>
        </p:nvSpPr>
        <p:spPr>
          <a:xfrm>
            <a:off x="2222205" y="0"/>
            <a:ext cx="9021399" cy="830997"/>
          </a:xfrm>
          <a:prstGeom prst="rect">
            <a:avLst/>
          </a:prstGeom>
          <a:noFill/>
        </p:spPr>
        <p:txBody>
          <a:bodyPr wrap="square" rtlCol="0">
            <a:spAutoFit/>
          </a:bodyPr>
          <a:lstStyle/>
          <a:p>
            <a:r>
              <a:rPr lang="en-GB" sz="4800" b="1" i="1" dirty="0">
                <a:solidFill>
                  <a:srgbClr val="FF0000"/>
                </a:solidFill>
              </a:rPr>
              <a:t>      The Leitner System</a:t>
            </a:r>
          </a:p>
        </p:txBody>
      </p:sp>
    </p:spTree>
    <p:extLst>
      <p:ext uri="{BB962C8B-B14F-4D97-AF65-F5344CB8AC3E}">
        <p14:creationId xmlns:p14="http://schemas.microsoft.com/office/powerpoint/2010/main" val="29739474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935042F-0DA8-4917-9664-3A74026E8FFB}"/>
              </a:ext>
            </a:extLst>
          </p:cNvPr>
          <p:cNvPicPr>
            <a:picLocks noChangeAspect="1"/>
          </p:cNvPicPr>
          <p:nvPr/>
        </p:nvPicPr>
        <p:blipFill>
          <a:blip r:embed="rId2"/>
          <a:stretch>
            <a:fillRect/>
          </a:stretch>
        </p:blipFill>
        <p:spPr>
          <a:xfrm>
            <a:off x="1068294" y="2889322"/>
            <a:ext cx="4580864" cy="2810143"/>
          </a:xfrm>
          <a:prstGeom prst="rect">
            <a:avLst/>
          </a:prstGeom>
        </p:spPr>
      </p:pic>
      <p:pic>
        <p:nvPicPr>
          <p:cNvPr id="3" name="Picture 2">
            <a:extLst>
              <a:ext uri="{FF2B5EF4-FFF2-40B4-BE49-F238E27FC236}">
                <a16:creationId xmlns:a16="http://schemas.microsoft.com/office/drawing/2014/main" id="{E344EC94-DD97-43F4-A392-3782A33E241C}"/>
              </a:ext>
            </a:extLst>
          </p:cNvPr>
          <p:cNvPicPr>
            <a:picLocks noChangeAspect="1"/>
          </p:cNvPicPr>
          <p:nvPr/>
        </p:nvPicPr>
        <p:blipFill>
          <a:blip r:embed="rId3"/>
          <a:stretch>
            <a:fillRect/>
          </a:stretch>
        </p:blipFill>
        <p:spPr>
          <a:xfrm>
            <a:off x="6542843" y="2636669"/>
            <a:ext cx="5557421" cy="3062796"/>
          </a:xfrm>
          <a:prstGeom prst="rect">
            <a:avLst/>
          </a:prstGeom>
        </p:spPr>
      </p:pic>
      <p:sp>
        <p:nvSpPr>
          <p:cNvPr id="5" name="TextBox 4">
            <a:extLst>
              <a:ext uri="{FF2B5EF4-FFF2-40B4-BE49-F238E27FC236}">
                <a16:creationId xmlns:a16="http://schemas.microsoft.com/office/drawing/2014/main" id="{67F86067-1896-44B5-92C2-C18A734DB3A2}"/>
              </a:ext>
            </a:extLst>
          </p:cNvPr>
          <p:cNvSpPr txBox="1"/>
          <p:nvPr/>
        </p:nvSpPr>
        <p:spPr>
          <a:xfrm>
            <a:off x="2718274" y="666126"/>
            <a:ext cx="6121163" cy="769441"/>
          </a:xfrm>
          <a:prstGeom prst="rect">
            <a:avLst/>
          </a:prstGeom>
          <a:noFill/>
        </p:spPr>
        <p:txBody>
          <a:bodyPr wrap="none" rtlCol="0">
            <a:spAutoFit/>
          </a:bodyPr>
          <a:lstStyle/>
          <a:p>
            <a:r>
              <a:rPr lang="en-GB" sz="4400" b="1" dirty="0">
                <a:solidFill>
                  <a:srgbClr val="FF0000"/>
                </a:solidFill>
              </a:rPr>
              <a:t>Alternatives to flashcards</a:t>
            </a:r>
          </a:p>
        </p:txBody>
      </p:sp>
      <p:sp>
        <p:nvSpPr>
          <p:cNvPr id="7" name="TextBox 6">
            <a:extLst>
              <a:ext uri="{FF2B5EF4-FFF2-40B4-BE49-F238E27FC236}">
                <a16:creationId xmlns:a16="http://schemas.microsoft.com/office/drawing/2014/main" id="{F9B4AEBB-0294-41FB-871A-E5E8323A4B29}"/>
              </a:ext>
            </a:extLst>
          </p:cNvPr>
          <p:cNvSpPr txBox="1"/>
          <p:nvPr/>
        </p:nvSpPr>
        <p:spPr>
          <a:xfrm>
            <a:off x="3157870" y="1677697"/>
            <a:ext cx="5432898" cy="584775"/>
          </a:xfrm>
          <a:prstGeom prst="rect">
            <a:avLst/>
          </a:prstGeom>
          <a:noFill/>
        </p:spPr>
        <p:txBody>
          <a:bodyPr wrap="none" rtlCol="0">
            <a:spAutoFit/>
          </a:bodyPr>
          <a:lstStyle/>
          <a:p>
            <a:r>
              <a:rPr lang="en-GB" sz="3200" b="1" dirty="0">
                <a:solidFill>
                  <a:srgbClr val="FF0000"/>
                </a:solidFill>
              </a:rPr>
              <a:t>Mind maps and Venn diagrams</a:t>
            </a:r>
          </a:p>
        </p:txBody>
      </p:sp>
    </p:spTree>
    <p:extLst>
      <p:ext uri="{BB962C8B-B14F-4D97-AF65-F5344CB8AC3E}">
        <p14:creationId xmlns:p14="http://schemas.microsoft.com/office/powerpoint/2010/main" val="10756053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C9ED908-6C12-4F41-B524-133CE3753FD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55182" y="584791"/>
            <a:ext cx="3615069" cy="5358809"/>
          </a:xfrm>
          <a:prstGeom prst="rect">
            <a:avLst/>
          </a:prstGeom>
          <a:solidFill>
            <a:schemeClr val="accent1">
              <a:lumMod val="60000"/>
              <a:lumOff val="40000"/>
            </a:schemeClr>
          </a:solidFill>
        </p:spPr>
      </p:pic>
      <p:pic>
        <p:nvPicPr>
          <p:cNvPr id="3" name="Picture 2">
            <a:extLst>
              <a:ext uri="{FF2B5EF4-FFF2-40B4-BE49-F238E27FC236}">
                <a16:creationId xmlns:a16="http://schemas.microsoft.com/office/drawing/2014/main" id="{F4B80088-D9BF-40C0-87CA-ABC47FAFB28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52319" y="584791"/>
            <a:ext cx="3514577" cy="5358809"/>
          </a:xfrm>
          <a:prstGeom prst="rect">
            <a:avLst/>
          </a:prstGeom>
          <a:noFill/>
        </p:spPr>
      </p:pic>
      <p:pic>
        <p:nvPicPr>
          <p:cNvPr id="4" name="Picture 3">
            <a:extLst>
              <a:ext uri="{FF2B5EF4-FFF2-40B4-BE49-F238E27FC236}">
                <a16:creationId xmlns:a16="http://schemas.microsoft.com/office/drawing/2014/main" id="{0C8F4F87-B0DC-4EBD-9430-DF1952FB4D76}"/>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48964" y="584791"/>
            <a:ext cx="3400603" cy="5358809"/>
          </a:xfrm>
          <a:prstGeom prst="rect">
            <a:avLst/>
          </a:prstGeom>
          <a:noFill/>
        </p:spPr>
      </p:pic>
    </p:spTree>
    <p:extLst>
      <p:ext uri="{BB962C8B-B14F-4D97-AF65-F5344CB8AC3E}">
        <p14:creationId xmlns:p14="http://schemas.microsoft.com/office/powerpoint/2010/main" val="3079345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17567-E1EA-49A4-B183-3B8BB2A2258F}"/>
              </a:ext>
            </a:extLst>
          </p:cNvPr>
          <p:cNvSpPr>
            <a:spLocks noGrp="1"/>
          </p:cNvSpPr>
          <p:nvPr>
            <p:ph type="title"/>
          </p:nvPr>
        </p:nvSpPr>
        <p:spPr/>
        <p:txBody>
          <a:bodyPr/>
          <a:lstStyle/>
          <a:p>
            <a:pPr algn="ctr"/>
            <a:r>
              <a:rPr lang="en-GB" b="1" i="1" dirty="0">
                <a:solidFill>
                  <a:srgbClr val="FF0000"/>
                </a:solidFill>
              </a:rPr>
              <a:t>Revision….Where do I Start??</a:t>
            </a:r>
          </a:p>
        </p:txBody>
      </p:sp>
      <p:sp>
        <p:nvSpPr>
          <p:cNvPr id="3" name="Content Placeholder 2">
            <a:extLst>
              <a:ext uri="{FF2B5EF4-FFF2-40B4-BE49-F238E27FC236}">
                <a16:creationId xmlns:a16="http://schemas.microsoft.com/office/drawing/2014/main" id="{4286E470-4399-4AF0-8D5E-DB4D43555E5B}"/>
              </a:ext>
            </a:extLst>
          </p:cNvPr>
          <p:cNvSpPr>
            <a:spLocks noGrp="1"/>
          </p:cNvSpPr>
          <p:nvPr>
            <p:ph idx="1"/>
          </p:nvPr>
        </p:nvSpPr>
        <p:spPr/>
        <p:txBody>
          <a:bodyPr>
            <a:normAutofit fontScale="92500" lnSpcReduction="10000"/>
          </a:bodyPr>
          <a:lstStyle/>
          <a:p>
            <a:pPr marL="0" indent="0" algn="ctr">
              <a:buNone/>
            </a:pPr>
            <a:r>
              <a:rPr lang="en-GB" sz="3200" b="1" dirty="0">
                <a:solidFill>
                  <a:srgbClr val="FF0000"/>
                </a:solidFill>
              </a:rPr>
              <a:t>You already have already started this….!</a:t>
            </a:r>
          </a:p>
          <a:p>
            <a:pPr marL="0" indent="0">
              <a:buNone/>
            </a:pPr>
            <a:endParaRPr lang="en-GB" sz="2000" b="1" dirty="0">
              <a:solidFill>
                <a:srgbClr val="FF0000"/>
              </a:solidFill>
            </a:endParaRPr>
          </a:p>
          <a:p>
            <a:pPr marL="0" indent="0">
              <a:buNone/>
            </a:pPr>
            <a:r>
              <a:rPr lang="en-GB" sz="2200" b="1" dirty="0">
                <a:solidFill>
                  <a:srgbClr val="0070C0"/>
                </a:solidFill>
              </a:rPr>
              <a:t>Over the last few years everything has been building up to this with your GCSE  coursework, assessments and mocks. You will have already been revising even if you haven’t realised it. Use this handbook to help you to plan your time to revise effectively. </a:t>
            </a:r>
          </a:p>
          <a:p>
            <a:pPr marL="0" indent="0">
              <a:buNone/>
            </a:pPr>
            <a:endParaRPr lang="en-GB" sz="2000" b="1" dirty="0">
              <a:solidFill>
                <a:srgbClr val="0070C0"/>
              </a:solidFill>
            </a:endParaRPr>
          </a:p>
          <a:p>
            <a:pPr marL="0" indent="0">
              <a:buNone/>
            </a:pPr>
            <a:r>
              <a:rPr lang="en-GB" sz="3200" b="1" dirty="0">
                <a:solidFill>
                  <a:srgbClr val="0070C0"/>
                </a:solidFill>
              </a:rPr>
              <a:t>To make a </a:t>
            </a:r>
            <a:r>
              <a:rPr lang="en-GB" sz="3200" b="1" dirty="0">
                <a:solidFill>
                  <a:srgbClr val="FF0000"/>
                </a:solidFill>
              </a:rPr>
              <a:t>START</a:t>
            </a:r>
            <a:r>
              <a:rPr lang="en-GB" sz="3200" b="1" dirty="0">
                <a:solidFill>
                  <a:srgbClr val="0070C0"/>
                </a:solidFill>
              </a:rPr>
              <a:t> use the </a:t>
            </a:r>
            <a:r>
              <a:rPr lang="en-GB" sz="3200" b="1" dirty="0">
                <a:solidFill>
                  <a:srgbClr val="FF0000"/>
                </a:solidFill>
              </a:rPr>
              <a:t>DTTR</a:t>
            </a:r>
            <a:r>
              <a:rPr lang="en-GB" sz="3200" b="1" dirty="0">
                <a:solidFill>
                  <a:srgbClr val="0070C0"/>
                </a:solidFill>
              </a:rPr>
              <a:t> approach…..</a:t>
            </a:r>
          </a:p>
          <a:p>
            <a:pPr marL="0" indent="0">
              <a:buNone/>
            </a:pPr>
            <a:endParaRPr lang="en-GB" sz="2000" b="1" dirty="0">
              <a:solidFill>
                <a:srgbClr val="FF0000"/>
              </a:solidFill>
            </a:endParaRPr>
          </a:p>
          <a:p>
            <a:pPr marL="0" indent="0">
              <a:buNone/>
            </a:pPr>
            <a:r>
              <a:rPr lang="en-GB" sz="2000" b="1" u="sng" dirty="0">
                <a:solidFill>
                  <a:srgbClr val="FF0000"/>
                </a:solidFill>
              </a:rPr>
              <a:t>D</a:t>
            </a:r>
            <a:r>
              <a:rPr lang="en-GB" sz="2000" b="1" dirty="0">
                <a:solidFill>
                  <a:srgbClr val="FF0000"/>
                </a:solidFill>
              </a:rPr>
              <a:t>iagnostic-  </a:t>
            </a:r>
            <a:r>
              <a:rPr lang="en-GB" sz="2000" b="1" dirty="0">
                <a:solidFill>
                  <a:srgbClr val="0070C0"/>
                </a:solidFill>
              </a:rPr>
              <a:t>identify the gaps in your learning</a:t>
            </a:r>
          </a:p>
          <a:p>
            <a:pPr marL="0" indent="0">
              <a:buNone/>
            </a:pPr>
            <a:r>
              <a:rPr lang="en-GB" sz="2000" b="1" u="sng" dirty="0">
                <a:solidFill>
                  <a:srgbClr val="FF0000"/>
                </a:solidFill>
              </a:rPr>
              <a:t>T</a:t>
            </a:r>
            <a:r>
              <a:rPr lang="en-GB" sz="2000" b="1" dirty="0">
                <a:solidFill>
                  <a:srgbClr val="FF0000"/>
                </a:solidFill>
              </a:rPr>
              <a:t>herapy- </a:t>
            </a:r>
            <a:r>
              <a:rPr lang="en-GB" sz="2000" b="1" dirty="0">
                <a:solidFill>
                  <a:srgbClr val="0070C0"/>
                </a:solidFill>
              </a:rPr>
              <a:t>fill in those gaps (using flashcards/ past papers)</a:t>
            </a:r>
          </a:p>
          <a:p>
            <a:pPr marL="0" indent="0">
              <a:buNone/>
            </a:pPr>
            <a:r>
              <a:rPr lang="en-GB" sz="2000" b="1" u="sng" dirty="0">
                <a:solidFill>
                  <a:srgbClr val="FF0000"/>
                </a:solidFill>
              </a:rPr>
              <a:t>T</a:t>
            </a:r>
            <a:r>
              <a:rPr lang="en-GB" sz="2000" b="1" dirty="0">
                <a:solidFill>
                  <a:srgbClr val="FF0000"/>
                </a:solidFill>
              </a:rPr>
              <a:t>esting- </a:t>
            </a:r>
            <a:r>
              <a:rPr lang="en-GB" sz="2000" b="1" dirty="0">
                <a:solidFill>
                  <a:srgbClr val="0070C0"/>
                </a:solidFill>
              </a:rPr>
              <a:t>checking your understanding </a:t>
            </a:r>
            <a:r>
              <a:rPr lang="en-GB" sz="2000" b="1" dirty="0" err="1">
                <a:solidFill>
                  <a:srgbClr val="0070C0"/>
                </a:solidFill>
              </a:rPr>
              <a:t>eg</a:t>
            </a:r>
            <a:r>
              <a:rPr lang="en-GB" sz="2000" b="1" dirty="0">
                <a:solidFill>
                  <a:srgbClr val="0070C0"/>
                </a:solidFill>
              </a:rPr>
              <a:t> using quizzes</a:t>
            </a:r>
          </a:p>
          <a:p>
            <a:pPr marL="0" indent="0">
              <a:buNone/>
            </a:pPr>
            <a:r>
              <a:rPr lang="en-GB" sz="2000" b="1" u="sng" dirty="0">
                <a:solidFill>
                  <a:srgbClr val="FF0000"/>
                </a:solidFill>
              </a:rPr>
              <a:t>R</a:t>
            </a:r>
            <a:r>
              <a:rPr lang="en-GB" sz="2000" b="1" dirty="0">
                <a:solidFill>
                  <a:srgbClr val="FF0000"/>
                </a:solidFill>
              </a:rPr>
              <a:t>evisit- </a:t>
            </a:r>
            <a:r>
              <a:rPr lang="en-GB" sz="2000" b="1" dirty="0">
                <a:solidFill>
                  <a:srgbClr val="0070C0"/>
                </a:solidFill>
              </a:rPr>
              <a:t>Go back over any gaps still in your learning </a:t>
            </a:r>
          </a:p>
          <a:p>
            <a:pPr marL="0" indent="0">
              <a:buNone/>
            </a:pPr>
            <a:endParaRPr lang="en-GB" sz="2000" dirty="0">
              <a:solidFill>
                <a:srgbClr val="FF0000"/>
              </a:solidFill>
            </a:endParaRPr>
          </a:p>
        </p:txBody>
      </p:sp>
    </p:spTree>
    <p:extLst>
      <p:ext uri="{BB962C8B-B14F-4D97-AF65-F5344CB8AC3E}">
        <p14:creationId xmlns:p14="http://schemas.microsoft.com/office/powerpoint/2010/main" val="24840834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68319EA-DFC4-473B-8BD1-9CC114C1825C}"/>
              </a:ext>
            </a:extLst>
          </p:cNvPr>
          <p:cNvPicPr>
            <a:picLocks noChangeAspect="1"/>
          </p:cNvPicPr>
          <p:nvPr/>
        </p:nvPicPr>
        <p:blipFill rotWithShape="1">
          <a:blip r:embed="rId2"/>
          <a:srcRect l="13837" t="30788" r="14443" b="20531"/>
          <a:stretch/>
        </p:blipFill>
        <p:spPr>
          <a:xfrm>
            <a:off x="1053295" y="1585349"/>
            <a:ext cx="10850880" cy="4377352"/>
          </a:xfrm>
          <a:prstGeom prst="rect">
            <a:avLst/>
          </a:prstGeom>
        </p:spPr>
      </p:pic>
      <p:sp>
        <p:nvSpPr>
          <p:cNvPr id="3" name="TextBox 2">
            <a:extLst>
              <a:ext uri="{FF2B5EF4-FFF2-40B4-BE49-F238E27FC236}">
                <a16:creationId xmlns:a16="http://schemas.microsoft.com/office/drawing/2014/main" id="{C9959BF5-F101-42DF-B780-D098714E77CA}"/>
              </a:ext>
            </a:extLst>
          </p:cNvPr>
          <p:cNvSpPr txBox="1"/>
          <p:nvPr/>
        </p:nvSpPr>
        <p:spPr>
          <a:xfrm>
            <a:off x="1053295" y="544010"/>
            <a:ext cx="9190299" cy="646331"/>
          </a:xfrm>
          <a:prstGeom prst="rect">
            <a:avLst/>
          </a:prstGeom>
          <a:noFill/>
        </p:spPr>
        <p:txBody>
          <a:bodyPr wrap="square" rtlCol="0">
            <a:spAutoFit/>
          </a:bodyPr>
          <a:lstStyle/>
          <a:p>
            <a:r>
              <a:rPr lang="en-GB" sz="3600" b="1" dirty="0">
                <a:solidFill>
                  <a:srgbClr val="FF0000"/>
                </a:solidFill>
              </a:rPr>
              <a:t>Creating your own personal Improvement Plan</a:t>
            </a:r>
          </a:p>
        </p:txBody>
      </p:sp>
    </p:spTree>
    <p:extLst>
      <p:ext uri="{BB962C8B-B14F-4D97-AF65-F5344CB8AC3E}">
        <p14:creationId xmlns:p14="http://schemas.microsoft.com/office/powerpoint/2010/main" val="8296583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2474098A-AA0D-4655-AC0A-4C6D18279C94}"/>
              </a:ext>
            </a:extLst>
          </p:cNvPr>
          <p:cNvGraphicFramePr>
            <a:graphicFrameLocks noGrp="1"/>
          </p:cNvGraphicFramePr>
          <p:nvPr>
            <p:extLst>
              <p:ext uri="{D42A27DB-BD31-4B8C-83A1-F6EECF244321}">
                <p14:modId xmlns:p14="http://schemas.microsoft.com/office/powerpoint/2010/main" val="2499220526"/>
              </p:ext>
            </p:extLst>
          </p:nvPr>
        </p:nvGraphicFramePr>
        <p:xfrm>
          <a:off x="1148317" y="0"/>
          <a:ext cx="8852196" cy="6797424"/>
        </p:xfrm>
        <a:graphic>
          <a:graphicData uri="http://schemas.openxmlformats.org/drawingml/2006/table">
            <a:tbl>
              <a:tblPr firstRow="1" bandRow="1">
                <a:tableStyleId>{5C22544A-7EE6-4342-B048-85BDC9FD1C3A}</a:tableStyleId>
              </a:tblPr>
              <a:tblGrid>
                <a:gridCol w="4426098">
                  <a:extLst>
                    <a:ext uri="{9D8B030D-6E8A-4147-A177-3AD203B41FA5}">
                      <a16:colId xmlns:a16="http://schemas.microsoft.com/office/drawing/2014/main" val="3129784554"/>
                    </a:ext>
                  </a:extLst>
                </a:gridCol>
                <a:gridCol w="4426098">
                  <a:extLst>
                    <a:ext uri="{9D8B030D-6E8A-4147-A177-3AD203B41FA5}">
                      <a16:colId xmlns:a16="http://schemas.microsoft.com/office/drawing/2014/main" val="2224881373"/>
                    </a:ext>
                  </a:extLst>
                </a:gridCol>
              </a:tblGrid>
              <a:tr h="491852">
                <a:tc gridSpan="2">
                  <a:txBody>
                    <a:bodyPr/>
                    <a:lstStyle/>
                    <a:p>
                      <a:pPr algn="ctr"/>
                      <a:r>
                        <a:rPr lang="en-GB" sz="2800" dirty="0">
                          <a:solidFill>
                            <a:srgbClr val="FF0000"/>
                          </a:solidFill>
                        </a:rPr>
                        <a:t>Personal</a:t>
                      </a:r>
                      <a:r>
                        <a:rPr lang="en-GB" sz="2800" dirty="0"/>
                        <a:t> </a:t>
                      </a:r>
                      <a:r>
                        <a:rPr lang="en-GB" sz="2800" dirty="0">
                          <a:solidFill>
                            <a:srgbClr val="FF0000"/>
                          </a:solidFill>
                        </a:rPr>
                        <a:t>Improvement Plan</a:t>
                      </a:r>
                    </a:p>
                  </a:txBody>
                  <a:tcPr/>
                </a:tc>
                <a:tc hMerge="1">
                  <a:txBody>
                    <a:bodyPr/>
                    <a:lstStyle/>
                    <a:p>
                      <a:endParaRPr lang="en-GB" dirty="0"/>
                    </a:p>
                  </a:txBody>
                  <a:tcPr/>
                </a:tc>
                <a:extLst>
                  <a:ext uri="{0D108BD9-81ED-4DB2-BD59-A6C34878D82A}">
                    <a16:rowId xmlns:a16="http://schemas.microsoft.com/office/drawing/2014/main" val="421412426"/>
                  </a:ext>
                </a:extLst>
              </a:tr>
              <a:tr h="925553">
                <a:tc>
                  <a:txBody>
                    <a:bodyPr/>
                    <a:lstStyle/>
                    <a:p>
                      <a:r>
                        <a:rPr lang="en-GB" dirty="0"/>
                        <a:t>What YOU need to change to achieve your goals (Habits, routines, knowledge gaps or skills in certain subjects)</a:t>
                      </a:r>
                    </a:p>
                  </a:txBody>
                  <a:tcPr/>
                </a:tc>
                <a:tc>
                  <a:txBody>
                    <a:bodyPr/>
                    <a:lstStyle/>
                    <a:p>
                      <a:endParaRPr lang="en-GB"/>
                    </a:p>
                  </a:txBody>
                  <a:tcPr/>
                </a:tc>
                <a:extLst>
                  <a:ext uri="{0D108BD9-81ED-4DB2-BD59-A6C34878D82A}">
                    <a16:rowId xmlns:a16="http://schemas.microsoft.com/office/drawing/2014/main" val="2502313855"/>
                  </a:ext>
                </a:extLst>
              </a:tr>
              <a:tr h="1128366">
                <a:tc>
                  <a:txBody>
                    <a:bodyPr/>
                    <a:lstStyle/>
                    <a:p>
                      <a:r>
                        <a:rPr lang="en-GB" dirty="0"/>
                        <a:t>What is stopping you?</a:t>
                      </a:r>
                    </a:p>
                    <a:p>
                      <a:r>
                        <a:rPr lang="en-GB" dirty="0"/>
                        <a:t>(Attendance, work space, lack of independent learning skills, effective revision practice</a:t>
                      </a:r>
                    </a:p>
                  </a:txBody>
                  <a:tcPr/>
                </a:tc>
                <a:tc>
                  <a:txBody>
                    <a:bodyPr/>
                    <a:lstStyle/>
                    <a:p>
                      <a:endParaRPr lang="en-GB"/>
                    </a:p>
                  </a:txBody>
                  <a:tcPr/>
                </a:tc>
                <a:extLst>
                  <a:ext uri="{0D108BD9-81ED-4DB2-BD59-A6C34878D82A}">
                    <a16:rowId xmlns:a16="http://schemas.microsoft.com/office/drawing/2014/main" val="2842126798"/>
                  </a:ext>
                </a:extLst>
              </a:tr>
              <a:tr h="1758552">
                <a:tc>
                  <a:txBody>
                    <a:bodyPr/>
                    <a:lstStyle/>
                    <a:p>
                      <a:r>
                        <a:rPr lang="en-GB" dirty="0"/>
                        <a:t>How will you overcome the barriers? </a:t>
                      </a:r>
                    </a:p>
                    <a:p>
                      <a:pPr marL="285750" indent="-285750">
                        <a:buFont typeface="Arial" panose="020B0604020202020204" pitchFamily="34" charset="0"/>
                        <a:buChar char="•"/>
                      </a:pPr>
                      <a:r>
                        <a:rPr lang="en-GB" dirty="0"/>
                        <a:t>What is the one thing that will make the difference/</a:t>
                      </a:r>
                    </a:p>
                    <a:p>
                      <a:pPr marL="285750" indent="-285750">
                        <a:buFont typeface="Arial" panose="020B0604020202020204" pitchFamily="34" charset="0"/>
                        <a:buChar char="•"/>
                      </a:pPr>
                      <a:r>
                        <a:rPr lang="en-GB" dirty="0"/>
                        <a:t>Identify what went wrong</a:t>
                      </a:r>
                    </a:p>
                    <a:p>
                      <a:pPr marL="285750" indent="-285750">
                        <a:buFont typeface="Arial" panose="020B0604020202020204" pitchFamily="34" charset="0"/>
                        <a:buChar char="•"/>
                      </a:pPr>
                      <a:r>
                        <a:rPr lang="en-GB" dirty="0"/>
                        <a:t>What pledges do you need to make to yourself?</a:t>
                      </a:r>
                    </a:p>
                  </a:txBody>
                  <a:tcPr/>
                </a:tc>
                <a:tc>
                  <a:txBody>
                    <a:bodyPr/>
                    <a:lstStyle/>
                    <a:p>
                      <a:endParaRPr lang="en-GB"/>
                    </a:p>
                  </a:txBody>
                  <a:tcPr/>
                </a:tc>
                <a:extLst>
                  <a:ext uri="{0D108BD9-81ED-4DB2-BD59-A6C34878D82A}">
                    <a16:rowId xmlns:a16="http://schemas.microsoft.com/office/drawing/2014/main" val="3713420935"/>
                  </a:ext>
                </a:extLst>
              </a:tr>
              <a:tr h="925553">
                <a:tc>
                  <a:txBody>
                    <a:bodyPr/>
                    <a:lstStyle/>
                    <a:p>
                      <a:r>
                        <a:rPr lang="en-GB" dirty="0"/>
                        <a:t>How will you know you are winning?</a:t>
                      </a:r>
                    </a:p>
                    <a:p>
                      <a:pPr marL="285750" indent="-285750">
                        <a:buFont typeface="Arial" panose="020B0604020202020204" pitchFamily="34" charset="0"/>
                        <a:buChar char="•"/>
                      </a:pPr>
                      <a:r>
                        <a:rPr lang="en-GB" dirty="0"/>
                        <a:t>Look for progress</a:t>
                      </a:r>
                    </a:p>
                    <a:p>
                      <a:pPr marL="285750" indent="-285750">
                        <a:buFont typeface="Arial" panose="020B0604020202020204" pitchFamily="34" charset="0"/>
                        <a:buChar char="•"/>
                      </a:pPr>
                      <a:r>
                        <a:rPr lang="en-GB" dirty="0"/>
                        <a:t>Reset if needed and make a new start</a:t>
                      </a:r>
                    </a:p>
                  </a:txBody>
                  <a:tcPr/>
                </a:tc>
                <a:tc>
                  <a:txBody>
                    <a:bodyPr/>
                    <a:lstStyle/>
                    <a:p>
                      <a:endParaRPr lang="en-GB"/>
                    </a:p>
                  </a:txBody>
                  <a:tcPr/>
                </a:tc>
                <a:extLst>
                  <a:ext uri="{0D108BD9-81ED-4DB2-BD59-A6C34878D82A}">
                    <a16:rowId xmlns:a16="http://schemas.microsoft.com/office/drawing/2014/main" val="4198094720"/>
                  </a:ext>
                </a:extLst>
              </a:tr>
              <a:tr h="1480886">
                <a:tc>
                  <a:txBody>
                    <a:bodyPr/>
                    <a:lstStyle/>
                    <a:p>
                      <a:r>
                        <a:rPr lang="en-GB" dirty="0"/>
                        <a:t>Track and check in </a:t>
                      </a:r>
                    </a:p>
                    <a:p>
                      <a:r>
                        <a:rPr lang="en-GB" dirty="0"/>
                        <a:t>What has been the impact?</a:t>
                      </a:r>
                    </a:p>
                    <a:p>
                      <a:r>
                        <a:rPr lang="en-GB" dirty="0"/>
                        <a:t>Is it working?</a:t>
                      </a:r>
                    </a:p>
                    <a:p>
                      <a:r>
                        <a:rPr lang="en-GB" dirty="0"/>
                        <a:t>Do you need to revisit any of the above steps again? </a:t>
                      </a:r>
                    </a:p>
                  </a:txBody>
                  <a:tcPr/>
                </a:tc>
                <a:tc>
                  <a:txBody>
                    <a:bodyPr/>
                    <a:lstStyle/>
                    <a:p>
                      <a:endParaRPr lang="en-GB" dirty="0"/>
                    </a:p>
                  </a:txBody>
                  <a:tcPr/>
                </a:tc>
                <a:extLst>
                  <a:ext uri="{0D108BD9-81ED-4DB2-BD59-A6C34878D82A}">
                    <a16:rowId xmlns:a16="http://schemas.microsoft.com/office/drawing/2014/main" val="2949175629"/>
                  </a:ext>
                </a:extLst>
              </a:tr>
            </a:tbl>
          </a:graphicData>
        </a:graphic>
      </p:graphicFrame>
    </p:spTree>
    <p:extLst>
      <p:ext uri="{BB962C8B-B14F-4D97-AF65-F5344CB8AC3E}">
        <p14:creationId xmlns:p14="http://schemas.microsoft.com/office/powerpoint/2010/main" val="34727312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B4E2CF-EBA4-4876-B397-C6C88F3CD7E0}"/>
              </a:ext>
            </a:extLst>
          </p:cNvPr>
          <p:cNvPicPr>
            <a:picLocks noChangeAspect="1"/>
          </p:cNvPicPr>
          <p:nvPr/>
        </p:nvPicPr>
        <p:blipFill>
          <a:blip r:embed="rId2"/>
          <a:stretch>
            <a:fillRect/>
          </a:stretch>
        </p:blipFill>
        <p:spPr>
          <a:xfrm>
            <a:off x="6095999" y="88777"/>
            <a:ext cx="5773445" cy="6587231"/>
          </a:xfrm>
          <a:prstGeom prst="rect">
            <a:avLst/>
          </a:prstGeom>
        </p:spPr>
      </p:pic>
      <p:sp>
        <p:nvSpPr>
          <p:cNvPr id="4" name="TextBox 3">
            <a:extLst>
              <a:ext uri="{FF2B5EF4-FFF2-40B4-BE49-F238E27FC236}">
                <a16:creationId xmlns:a16="http://schemas.microsoft.com/office/drawing/2014/main" id="{29AA9211-0128-445F-BA85-E93EEF60E522}"/>
              </a:ext>
            </a:extLst>
          </p:cNvPr>
          <p:cNvSpPr txBox="1"/>
          <p:nvPr/>
        </p:nvSpPr>
        <p:spPr>
          <a:xfrm>
            <a:off x="79899" y="882502"/>
            <a:ext cx="6016100" cy="800219"/>
          </a:xfrm>
          <a:prstGeom prst="rect">
            <a:avLst/>
          </a:prstGeom>
          <a:noFill/>
        </p:spPr>
        <p:txBody>
          <a:bodyPr wrap="square" rtlCol="0">
            <a:spAutoFit/>
          </a:bodyPr>
          <a:lstStyle/>
          <a:p>
            <a:r>
              <a:rPr lang="en-GB" sz="2800" dirty="0">
                <a:solidFill>
                  <a:srgbClr val="FF0000"/>
                </a:solidFill>
              </a:rPr>
              <a:t>Guidance on what to revise/ prepare for</a:t>
            </a:r>
          </a:p>
          <a:p>
            <a:endParaRPr lang="en-GB" dirty="0"/>
          </a:p>
        </p:txBody>
      </p:sp>
      <p:sp>
        <p:nvSpPr>
          <p:cNvPr id="5" name="TextBox 4">
            <a:extLst>
              <a:ext uri="{FF2B5EF4-FFF2-40B4-BE49-F238E27FC236}">
                <a16:creationId xmlns:a16="http://schemas.microsoft.com/office/drawing/2014/main" id="{6F637459-0CF8-479C-ABDB-D2427E143285}"/>
              </a:ext>
            </a:extLst>
          </p:cNvPr>
          <p:cNvSpPr txBox="1"/>
          <p:nvPr/>
        </p:nvSpPr>
        <p:spPr>
          <a:xfrm>
            <a:off x="1152179" y="1876281"/>
            <a:ext cx="3871541" cy="1200329"/>
          </a:xfrm>
          <a:prstGeom prst="rect">
            <a:avLst/>
          </a:prstGeom>
          <a:noFill/>
        </p:spPr>
        <p:txBody>
          <a:bodyPr wrap="square" rtlCol="0">
            <a:spAutoFit/>
          </a:bodyPr>
          <a:lstStyle/>
          <a:p>
            <a:r>
              <a:rPr lang="en-GB" dirty="0"/>
              <a:t>A separate document will be emailed to you and home with revision lists and resources available to help you to revise for your GCSE exams. </a:t>
            </a:r>
          </a:p>
        </p:txBody>
      </p:sp>
    </p:spTree>
    <p:extLst>
      <p:ext uri="{BB962C8B-B14F-4D97-AF65-F5344CB8AC3E}">
        <p14:creationId xmlns:p14="http://schemas.microsoft.com/office/powerpoint/2010/main" val="33395735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E10B5F8-E5C1-4231-8CB2-C9427CABE466}"/>
              </a:ext>
            </a:extLst>
          </p:cNvPr>
          <p:cNvSpPr/>
          <p:nvPr/>
        </p:nvSpPr>
        <p:spPr>
          <a:xfrm>
            <a:off x="5977217" y="3244334"/>
            <a:ext cx="237566" cy="369332"/>
          </a:xfrm>
          <a:prstGeom prst="rect">
            <a:avLst/>
          </a:prstGeom>
        </p:spPr>
        <p:txBody>
          <a:bodyPr wrap="none">
            <a:spAutoFit/>
          </a:bodyPr>
          <a:lstStyle/>
          <a:p>
            <a:r>
              <a:rPr lang="en-GB" dirty="0"/>
              <a:t> </a:t>
            </a:r>
          </a:p>
        </p:txBody>
      </p:sp>
      <p:sp>
        <p:nvSpPr>
          <p:cNvPr id="5" name="AutoShape 2" descr="https://powerpoint.officeapps.live.com/pods/GetClipboardImage.ashx?Id=b51d05ee-5044-4677-8037-69f5d97f8c73&amp;DC=GEU2&amp;pkey=2b5329f9-053c-4ff9-bbfd-1ab90a630b9e&amp;wdwaccluster=GEU2">
            <a:extLst>
              <a:ext uri="{FF2B5EF4-FFF2-40B4-BE49-F238E27FC236}">
                <a16:creationId xmlns:a16="http://schemas.microsoft.com/office/drawing/2014/main" id="{25B6BA95-6BE6-4E2C-B953-D744C8CEE38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4" descr="https://powerpoint.officeapps.live.com/pods/GetClipboardImage.ashx?Id=b51d05ee-5044-4677-8037-69f5d97f8c73&amp;DC=GEU2&amp;pkey=2b5329f9-053c-4ff9-bbfd-1ab90a630b9e&amp;wdwaccluster=GEU2">
            <a:extLst>
              <a:ext uri="{FF2B5EF4-FFF2-40B4-BE49-F238E27FC236}">
                <a16:creationId xmlns:a16="http://schemas.microsoft.com/office/drawing/2014/main" id="{052CA5F1-3927-43A5-9467-4027AF3CFA4D}"/>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AutoShape 6" descr="https://powerpoint.officeapps.live.com/pods/GetClipboardImage.ashx?Id=b51d05ee-5044-4677-8037-69f5d97f8c73&amp;DC=GEU2&amp;pkey=2b5329f9-053c-4ff9-bbfd-1ab90a630b9e&amp;wdwaccluster=GEU2">
            <a:extLst>
              <a:ext uri="{FF2B5EF4-FFF2-40B4-BE49-F238E27FC236}">
                <a16:creationId xmlns:a16="http://schemas.microsoft.com/office/drawing/2014/main" id="{8597EB63-6D3B-4611-B00E-6B3C402387DF}"/>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AutoShape 8" descr="https://powerpoint.officeapps.live.com/pods/GetClipboardImage.ashx?Id=b51d05ee-5044-4677-8037-69f5d97f8c73&amp;DC=GEU2&amp;pkey=2b5329f9-053c-4ff9-bbfd-1ab90a630b9e&amp;wdwaccluster=GEU2">
            <a:extLst>
              <a:ext uri="{FF2B5EF4-FFF2-40B4-BE49-F238E27FC236}">
                <a16:creationId xmlns:a16="http://schemas.microsoft.com/office/drawing/2014/main" id="{937F3BA3-0DF2-4EF2-803A-26AD7630E931}"/>
              </a:ext>
            </a:extLst>
          </p:cNvPr>
          <p:cNvSpPr>
            <a:spLocks noChangeAspect="1" noChangeArrowheads="1"/>
          </p:cNvSpPr>
          <p:nvPr/>
        </p:nvSpPr>
        <p:spPr bwMode="auto">
          <a:xfrm>
            <a:off x="6400800" y="3733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Rectangle 8">
            <a:extLst>
              <a:ext uri="{FF2B5EF4-FFF2-40B4-BE49-F238E27FC236}">
                <a16:creationId xmlns:a16="http://schemas.microsoft.com/office/drawing/2014/main" id="{4EBD9808-66F0-4F56-82E5-2A5DC2ABF1CD}"/>
              </a:ext>
            </a:extLst>
          </p:cNvPr>
          <p:cNvSpPr/>
          <p:nvPr/>
        </p:nvSpPr>
        <p:spPr>
          <a:xfrm>
            <a:off x="5977217" y="3244334"/>
            <a:ext cx="237566" cy="369332"/>
          </a:xfrm>
          <a:prstGeom prst="rect">
            <a:avLst/>
          </a:prstGeom>
        </p:spPr>
        <p:txBody>
          <a:bodyPr wrap="none">
            <a:spAutoFit/>
          </a:bodyPr>
          <a:lstStyle/>
          <a:p>
            <a:r>
              <a:rPr lang="en-GB" dirty="0"/>
              <a:t> </a:t>
            </a:r>
          </a:p>
        </p:txBody>
      </p:sp>
      <p:pic>
        <p:nvPicPr>
          <p:cNvPr id="2" name="Picture 1">
            <a:extLst>
              <a:ext uri="{FF2B5EF4-FFF2-40B4-BE49-F238E27FC236}">
                <a16:creationId xmlns:a16="http://schemas.microsoft.com/office/drawing/2014/main" id="{6CCAB65F-3AE2-409E-86A6-31E09587E88B}"/>
              </a:ext>
            </a:extLst>
          </p:cNvPr>
          <p:cNvPicPr>
            <a:picLocks noChangeAspect="1"/>
          </p:cNvPicPr>
          <p:nvPr/>
        </p:nvPicPr>
        <p:blipFill rotWithShape="1">
          <a:blip r:embed="rId2"/>
          <a:srcRect l="27247" t="47625" r="27278" b="23206"/>
          <a:stretch/>
        </p:blipFill>
        <p:spPr>
          <a:xfrm>
            <a:off x="710005" y="1368751"/>
            <a:ext cx="9617336" cy="5339697"/>
          </a:xfrm>
          <a:prstGeom prst="rect">
            <a:avLst/>
          </a:prstGeom>
        </p:spPr>
      </p:pic>
      <p:sp>
        <p:nvSpPr>
          <p:cNvPr id="3" name="TextBox 2">
            <a:extLst>
              <a:ext uri="{FF2B5EF4-FFF2-40B4-BE49-F238E27FC236}">
                <a16:creationId xmlns:a16="http://schemas.microsoft.com/office/drawing/2014/main" id="{39229F44-3FB0-4B11-A572-AA1B3A6A3D7A}"/>
              </a:ext>
            </a:extLst>
          </p:cNvPr>
          <p:cNvSpPr txBox="1"/>
          <p:nvPr/>
        </p:nvSpPr>
        <p:spPr>
          <a:xfrm>
            <a:off x="2407533" y="372638"/>
            <a:ext cx="5311703" cy="646331"/>
          </a:xfrm>
          <a:prstGeom prst="rect">
            <a:avLst/>
          </a:prstGeom>
          <a:noFill/>
        </p:spPr>
        <p:txBody>
          <a:bodyPr wrap="square" rtlCol="0">
            <a:spAutoFit/>
          </a:bodyPr>
          <a:lstStyle/>
          <a:p>
            <a:r>
              <a:rPr lang="en-GB" sz="3600" b="1" dirty="0">
                <a:solidFill>
                  <a:srgbClr val="FF0000"/>
                </a:solidFill>
              </a:rPr>
              <a:t>FOMO- How To Beat It</a:t>
            </a:r>
          </a:p>
        </p:txBody>
      </p:sp>
    </p:spTree>
    <p:extLst>
      <p:ext uri="{BB962C8B-B14F-4D97-AF65-F5344CB8AC3E}">
        <p14:creationId xmlns:p14="http://schemas.microsoft.com/office/powerpoint/2010/main" val="6794912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4EAFCD0-0113-4E31-A971-D7E740E49234}"/>
              </a:ext>
            </a:extLst>
          </p:cNvPr>
          <p:cNvPicPr>
            <a:picLocks noChangeAspect="1"/>
          </p:cNvPicPr>
          <p:nvPr/>
        </p:nvPicPr>
        <p:blipFill>
          <a:blip r:embed="rId2"/>
          <a:stretch>
            <a:fillRect/>
          </a:stretch>
        </p:blipFill>
        <p:spPr>
          <a:xfrm>
            <a:off x="237460" y="148980"/>
            <a:ext cx="11717079" cy="6294475"/>
          </a:xfrm>
          <a:prstGeom prst="rect">
            <a:avLst/>
          </a:prstGeom>
        </p:spPr>
      </p:pic>
    </p:spTree>
    <p:extLst>
      <p:ext uri="{BB962C8B-B14F-4D97-AF65-F5344CB8AC3E}">
        <p14:creationId xmlns:p14="http://schemas.microsoft.com/office/powerpoint/2010/main" val="12246807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05D688C-D7CB-4370-8BDF-DAA7BD34ED09}"/>
              </a:ext>
            </a:extLst>
          </p:cNvPr>
          <p:cNvPicPr>
            <a:picLocks noChangeAspect="1"/>
          </p:cNvPicPr>
          <p:nvPr/>
        </p:nvPicPr>
        <p:blipFill rotWithShape="1">
          <a:blip r:embed="rId2"/>
          <a:srcRect t="23537"/>
          <a:stretch/>
        </p:blipFill>
        <p:spPr>
          <a:xfrm>
            <a:off x="790113" y="2148839"/>
            <a:ext cx="10573304" cy="4500535"/>
          </a:xfrm>
          <a:prstGeom prst="rect">
            <a:avLst/>
          </a:prstGeom>
        </p:spPr>
      </p:pic>
      <p:sp>
        <p:nvSpPr>
          <p:cNvPr id="3" name="TextBox 2">
            <a:extLst>
              <a:ext uri="{FF2B5EF4-FFF2-40B4-BE49-F238E27FC236}">
                <a16:creationId xmlns:a16="http://schemas.microsoft.com/office/drawing/2014/main" id="{2E284C5C-B1A1-4A92-97F8-C1DF3B8E348F}"/>
              </a:ext>
            </a:extLst>
          </p:cNvPr>
          <p:cNvSpPr txBox="1"/>
          <p:nvPr/>
        </p:nvSpPr>
        <p:spPr>
          <a:xfrm>
            <a:off x="950486" y="948648"/>
            <a:ext cx="10412931" cy="769441"/>
          </a:xfrm>
          <a:prstGeom prst="rect">
            <a:avLst/>
          </a:prstGeom>
          <a:noFill/>
        </p:spPr>
        <p:txBody>
          <a:bodyPr wrap="square" rtlCol="0">
            <a:spAutoFit/>
          </a:bodyPr>
          <a:lstStyle/>
          <a:p>
            <a:r>
              <a:rPr lang="en-GB" sz="4400" b="1" dirty="0">
                <a:solidFill>
                  <a:srgbClr val="FF0000"/>
                </a:solidFill>
              </a:rPr>
              <a:t>                      Traps to Avoid</a:t>
            </a:r>
          </a:p>
        </p:txBody>
      </p:sp>
    </p:spTree>
    <p:extLst>
      <p:ext uri="{BB962C8B-B14F-4D97-AF65-F5344CB8AC3E}">
        <p14:creationId xmlns:p14="http://schemas.microsoft.com/office/powerpoint/2010/main" val="16070361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861E4D1-ACB7-417E-914E-EE8B7C0E1980}"/>
              </a:ext>
            </a:extLst>
          </p:cNvPr>
          <p:cNvSpPr/>
          <p:nvPr/>
        </p:nvSpPr>
        <p:spPr>
          <a:xfrm>
            <a:off x="982980" y="3105835"/>
            <a:ext cx="8161020" cy="369332"/>
          </a:xfrm>
          <a:prstGeom prst="rect">
            <a:avLst/>
          </a:prstGeom>
        </p:spPr>
        <p:txBody>
          <a:bodyPr wrap="square">
            <a:spAutoFit/>
          </a:bodyPr>
          <a:lstStyle/>
          <a:p>
            <a:r>
              <a:rPr lang="en-US" b="1" u="sng" dirty="0">
                <a:solidFill>
                  <a:srgbClr val="0000FF"/>
                </a:solidFill>
                <a:latin typeface="Arial" panose="020B0604020202020204" pitchFamily="34" charset="0"/>
                <a:ea typeface="Times New Roman" panose="02020603050405020304" pitchFamily="18" charset="0"/>
                <a:hlinkClick r:id="rId2"/>
              </a:rPr>
              <a:t>https://blog.innerdrive.co.uk/cope-with-busy-exam-schedule</a:t>
            </a:r>
            <a:endParaRPr lang="en-GB" dirty="0"/>
          </a:p>
        </p:txBody>
      </p:sp>
      <p:sp>
        <p:nvSpPr>
          <p:cNvPr id="3" name="Rectangle 2">
            <a:extLst>
              <a:ext uri="{FF2B5EF4-FFF2-40B4-BE49-F238E27FC236}">
                <a16:creationId xmlns:a16="http://schemas.microsoft.com/office/drawing/2014/main" id="{A2ADA43C-FE6F-4D1E-BDA0-ED9F20460866}"/>
              </a:ext>
            </a:extLst>
          </p:cNvPr>
          <p:cNvSpPr/>
          <p:nvPr/>
        </p:nvSpPr>
        <p:spPr>
          <a:xfrm>
            <a:off x="982980" y="1493757"/>
            <a:ext cx="9521624" cy="1477328"/>
          </a:xfrm>
          <a:prstGeom prst="rect">
            <a:avLst/>
          </a:prstGeom>
        </p:spPr>
        <p:txBody>
          <a:bodyPr wrap="square">
            <a:spAutoFit/>
          </a:bodyPr>
          <a:lstStyle/>
          <a:p>
            <a:r>
              <a:rPr lang="en-US" dirty="0">
                <a:solidFill>
                  <a:srgbClr val="000000"/>
                </a:solidFill>
              </a:rPr>
              <a:t>Whenever you prepare for exams it is essential to take good care of yourself as this helps in PREPARING TO PERFORM.</a:t>
            </a:r>
          </a:p>
          <a:p>
            <a:endParaRPr lang="en-US" dirty="0">
              <a:solidFill>
                <a:srgbClr val="000000"/>
              </a:solidFill>
            </a:endParaRPr>
          </a:p>
          <a:p>
            <a:r>
              <a:rPr lang="en-US" dirty="0">
                <a:solidFill>
                  <a:srgbClr val="000000"/>
                </a:solidFill>
              </a:rPr>
              <a:t>The blog below gives some excellent on the various ways that you can prepare best, especially regarding taking good care of yourself</a:t>
            </a:r>
            <a:r>
              <a:rPr lang="en-US" dirty="0">
                <a:solidFill>
                  <a:srgbClr val="000000"/>
                </a:solidFill>
                <a:latin typeface="Comic Sans MS" panose="030F0702030302020204" pitchFamily="66" charset="0"/>
              </a:rPr>
              <a:t>.</a:t>
            </a:r>
            <a:endParaRPr lang="en-US" b="0" i="0" dirty="0">
              <a:solidFill>
                <a:srgbClr val="000000"/>
              </a:solidFill>
              <a:effectLst/>
              <a:latin typeface="Comic Sans MS" panose="030F0702030302020204" pitchFamily="66" charset="0"/>
            </a:endParaRPr>
          </a:p>
        </p:txBody>
      </p:sp>
      <p:sp>
        <p:nvSpPr>
          <p:cNvPr id="4" name="TextBox 3">
            <a:extLst>
              <a:ext uri="{FF2B5EF4-FFF2-40B4-BE49-F238E27FC236}">
                <a16:creationId xmlns:a16="http://schemas.microsoft.com/office/drawing/2014/main" id="{DC29B3EC-1CC9-47A1-A604-DC7953CA9AF3}"/>
              </a:ext>
            </a:extLst>
          </p:cNvPr>
          <p:cNvSpPr txBox="1"/>
          <p:nvPr/>
        </p:nvSpPr>
        <p:spPr>
          <a:xfrm>
            <a:off x="982981" y="787078"/>
            <a:ext cx="8161020" cy="646331"/>
          </a:xfrm>
          <a:prstGeom prst="rect">
            <a:avLst/>
          </a:prstGeom>
          <a:noFill/>
        </p:spPr>
        <p:txBody>
          <a:bodyPr wrap="square" rtlCol="0">
            <a:spAutoFit/>
          </a:bodyPr>
          <a:lstStyle/>
          <a:p>
            <a:r>
              <a:rPr lang="en-GB" sz="2800" b="1" dirty="0">
                <a:solidFill>
                  <a:srgbClr val="FF0000"/>
                </a:solidFill>
              </a:rPr>
              <a:t>              </a:t>
            </a:r>
            <a:r>
              <a:rPr lang="en-GB" sz="3600" b="1" dirty="0">
                <a:solidFill>
                  <a:srgbClr val="FF0000"/>
                </a:solidFill>
              </a:rPr>
              <a:t>Coping with a Busy Exam Schedule</a:t>
            </a:r>
          </a:p>
        </p:txBody>
      </p:sp>
    </p:spTree>
    <p:extLst>
      <p:ext uri="{BB962C8B-B14F-4D97-AF65-F5344CB8AC3E}">
        <p14:creationId xmlns:p14="http://schemas.microsoft.com/office/powerpoint/2010/main" val="16764636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A2BB1DE-AE32-4728-89A6-73F161BDC61C}"/>
              </a:ext>
            </a:extLst>
          </p:cNvPr>
          <p:cNvPicPr>
            <a:picLocks noChangeAspect="1"/>
          </p:cNvPicPr>
          <p:nvPr/>
        </p:nvPicPr>
        <p:blipFill rotWithShape="1">
          <a:blip r:embed="rId2"/>
          <a:srcRect t="21607"/>
          <a:stretch/>
        </p:blipFill>
        <p:spPr>
          <a:xfrm>
            <a:off x="399495" y="1422380"/>
            <a:ext cx="11079332" cy="4937760"/>
          </a:xfrm>
          <a:prstGeom prst="rect">
            <a:avLst/>
          </a:prstGeom>
        </p:spPr>
      </p:pic>
      <p:sp>
        <p:nvSpPr>
          <p:cNvPr id="3" name="TextBox 2">
            <a:extLst>
              <a:ext uri="{FF2B5EF4-FFF2-40B4-BE49-F238E27FC236}">
                <a16:creationId xmlns:a16="http://schemas.microsoft.com/office/drawing/2014/main" id="{9382D67C-EC72-4FFB-A877-894A82B6E58E}"/>
              </a:ext>
            </a:extLst>
          </p:cNvPr>
          <p:cNvSpPr txBox="1"/>
          <p:nvPr/>
        </p:nvSpPr>
        <p:spPr>
          <a:xfrm>
            <a:off x="4053840" y="899160"/>
            <a:ext cx="3307080" cy="523220"/>
          </a:xfrm>
          <a:prstGeom prst="rect">
            <a:avLst/>
          </a:prstGeom>
          <a:noFill/>
        </p:spPr>
        <p:txBody>
          <a:bodyPr wrap="square" rtlCol="0">
            <a:spAutoFit/>
          </a:bodyPr>
          <a:lstStyle/>
          <a:p>
            <a:r>
              <a:rPr lang="en-GB" sz="2800" b="1" dirty="0">
                <a:solidFill>
                  <a:srgbClr val="FF0000"/>
                </a:solidFill>
              </a:rPr>
              <a:t>Managing Stress</a:t>
            </a:r>
          </a:p>
        </p:txBody>
      </p:sp>
    </p:spTree>
    <p:extLst>
      <p:ext uri="{BB962C8B-B14F-4D97-AF65-F5344CB8AC3E}">
        <p14:creationId xmlns:p14="http://schemas.microsoft.com/office/powerpoint/2010/main" val="37257845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4AF6E40-423D-4123-A3BC-C57C262DCAF4}"/>
              </a:ext>
            </a:extLst>
          </p:cNvPr>
          <p:cNvPicPr>
            <a:picLocks noChangeAspect="1"/>
          </p:cNvPicPr>
          <p:nvPr/>
        </p:nvPicPr>
        <p:blipFill>
          <a:blip r:embed="rId2"/>
          <a:stretch>
            <a:fillRect/>
          </a:stretch>
        </p:blipFill>
        <p:spPr>
          <a:xfrm>
            <a:off x="531629" y="116958"/>
            <a:ext cx="4848446" cy="6624083"/>
          </a:xfrm>
          <a:prstGeom prst="rect">
            <a:avLst/>
          </a:prstGeom>
        </p:spPr>
      </p:pic>
      <p:pic>
        <p:nvPicPr>
          <p:cNvPr id="3" name="Picture 2">
            <a:extLst>
              <a:ext uri="{FF2B5EF4-FFF2-40B4-BE49-F238E27FC236}">
                <a16:creationId xmlns:a16="http://schemas.microsoft.com/office/drawing/2014/main" id="{F92DF8E3-7CE5-4B73-B916-3C90899176E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709144" y="127590"/>
            <a:ext cx="5188689" cy="6613451"/>
          </a:xfrm>
          <a:prstGeom prst="rect">
            <a:avLst/>
          </a:prstGeom>
          <a:noFill/>
        </p:spPr>
      </p:pic>
    </p:spTree>
    <p:extLst>
      <p:ext uri="{BB962C8B-B14F-4D97-AF65-F5344CB8AC3E}">
        <p14:creationId xmlns:p14="http://schemas.microsoft.com/office/powerpoint/2010/main" val="14889371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33E2E3F-FBF9-4F7D-9B22-89BF8E2A8BAE}"/>
              </a:ext>
            </a:extLst>
          </p:cNvPr>
          <p:cNvPicPr>
            <a:picLocks noChangeAspect="1"/>
          </p:cNvPicPr>
          <p:nvPr/>
        </p:nvPicPr>
        <p:blipFill rotWithShape="1">
          <a:blip r:embed="rId2"/>
          <a:srcRect t="19685"/>
          <a:stretch/>
        </p:blipFill>
        <p:spPr>
          <a:xfrm>
            <a:off x="994299" y="1701478"/>
            <a:ext cx="10138299" cy="4841364"/>
          </a:xfrm>
          <a:prstGeom prst="rect">
            <a:avLst/>
          </a:prstGeom>
        </p:spPr>
      </p:pic>
      <p:sp>
        <p:nvSpPr>
          <p:cNvPr id="3" name="TextBox 2">
            <a:extLst>
              <a:ext uri="{FF2B5EF4-FFF2-40B4-BE49-F238E27FC236}">
                <a16:creationId xmlns:a16="http://schemas.microsoft.com/office/drawing/2014/main" id="{893B2784-6E8B-485B-8683-CE0463EE6E5A}"/>
              </a:ext>
            </a:extLst>
          </p:cNvPr>
          <p:cNvSpPr txBox="1"/>
          <p:nvPr/>
        </p:nvSpPr>
        <p:spPr>
          <a:xfrm>
            <a:off x="1828800" y="1018571"/>
            <a:ext cx="6771190" cy="523220"/>
          </a:xfrm>
          <a:prstGeom prst="rect">
            <a:avLst/>
          </a:prstGeom>
          <a:noFill/>
        </p:spPr>
        <p:txBody>
          <a:bodyPr wrap="square" rtlCol="0">
            <a:spAutoFit/>
          </a:bodyPr>
          <a:lstStyle/>
          <a:p>
            <a:r>
              <a:rPr lang="en-GB" sz="2800" b="1" dirty="0">
                <a:solidFill>
                  <a:srgbClr val="FF0000"/>
                </a:solidFill>
              </a:rPr>
              <a:t>Revision Combats Stress</a:t>
            </a:r>
          </a:p>
        </p:txBody>
      </p:sp>
    </p:spTree>
    <p:extLst>
      <p:ext uri="{BB962C8B-B14F-4D97-AF65-F5344CB8AC3E}">
        <p14:creationId xmlns:p14="http://schemas.microsoft.com/office/powerpoint/2010/main" val="40143835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30D10-4D74-4615-8791-303D43D9A2A1}"/>
              </a:ext>
            </a:extLst>
          </p:cNvPr>
          <p:cNvSpPr>
            <a:spLocks noGrp="1"/>
          </p:cNvSpPr>
          <p:nvPr>
            <p:ph type="title"/>
          </p:nvPr>
        </p:nvSpPr>
        <p:spPr>
          <a:xfrm>
            <a:off x="1051264" y="391758"/>
            <a:ext cx="10515600" cy="815089"/>
          </a:xfrm>
        </p:spPr>
        <p:txBody>
          <a:bodyPr>
            <a:normAutofit fontScale="90000"/>
          </a:bodyPr>
          <a:lstStyle/>
          <a:p>
            <a:pPr algn="ctr"/>
            <a:br>
              <a:rPr lang="en-GB" dirty="0"/>
            </a:br>
            <a:br>
              <a:rPr lang="en-GB" dirty="0"/>
            </a:br>
            <a:br>
              <a:rPr lang="en-GB" dirty="0"/>
            </a:br>
            <a:br>
              <a:rPr lang="en-GB" dirty="0"/>
            </a:br>
            <a:r>
              <a:rPr lang="en-GB" dirty="0"/>
              <a:t>Contents</a:t>
            </a:r>
            <a:br>
              <a:rPr lang="en-GB" dirty="0"/>
            </a:br>
            <a:br>
              <a:rPr lang="en-GB" dirty="0">
                <a:hlinkClick r:id="rId2" action="ppaction://hlinksldjump"/>
              </a:rPr>
            </a:br>
            <a:br>
              <a:rPr lang="en-GB" dirty="0">
                <a:hlinkClick r:id="rId2" action="ppaction://hlinksldjump"/>
              </a:rPr>
            </a:br>
            <a:br>
              <a:rPr lang="en-GB" dirty="0">
                <a:hlinkClick r:id="rId2" action="ppaction://hlinksldjump"/>
              </a:rPr>
            </a:br>
            <a:br>
              <a:rPr lang="en-GB" dirty="0">
                <a:hlinkClick r:id="rId2" action="ppaction://hlinksldjump"/>
              </a:rPr>
            </a:br>
            <a:r>
              <a:rPr lang="en-GB" sz="6000" b="1" dirty="0" err="1">
                <a:hlinkClick r:id="rId2" action="ppaction://hlinksldjump"/>
              </a:rPr>
              <a:t>Contents</a:t>
            </a:r>
            <a:br>
              <a:rPr lang="en-GB" dirty="0">
                <a:hlinkClick r:id="rId2" action="ppaction://hlinksldjump"/>
              </a:rPr>
            </a:br>
            <a:br>
              <a:rPr lang="en-GB" dirty="0">
                <a:hlinkClick r:id="rId2" action="ppaction://hlinksldjump"/>
              </a:rPr>
            </a:br>
            <a:r>
              <a:rPr lang="en-GB" sz="2200" b="1" dirty="0">
                <a:solidFill>
                  <a:srgbClr val="FF0000"/>
                </a:solidFill>
                <a:latin typeface="Segoe UI" panose="020B0502040204020203" pitchFamily="34" charset="0"/>
                <a:cs typeface="Segoe UI" panose="020B0502040204020203" pitchFamily="34" charset="0"/>
                <a:hlinkClick r:id="rId2" action="ppaction://hlinksldjump"/>
              </a:rPr>
              <a:t>Revision</a:t>
            </a:r>
            <a:r>
              <a:rPr lang="en-US" sz="2200" b="1" dirty="0">
                <a:solidFill>
                  <a:srgbClr val="FF0000"/>
                </a:solidFill>
                <a:latin typeface="Segoe UI" panose="020B0502040204020203" pitchFamily="34" charset="0"/>
                <a:cs typeface="Segoe UI" panose="020B0502040204020203" pitchFamily="34" charset="0"/>
                <a:hlinkClick r:id="rId2" action="ppaction://hlinksldjump"/>
              </a:rPr>
              <a:t>​ Power Tools</a:t>
            </a:r>
            <a:br>
              <a:rPr lang="en-US" sz="2200" b="1" dirty="0">
                <a:solidFill>
                  <a:srgbClr val="FF0000"/>
                </a:solidFill>
                <a:latin typeface="Calibri" panose="020F0502020204030204" pitchFamily="34" charset="0"/>
              </a:rPr>
            </a:br>
            <a:r>
              <a:rPr lang="en-GB" sz="2200" b="1" dirty="0">
                <a:solidFill>
                  <a:srgbClr val="FF0000"/>
                </a:solidFill>
                <a:latin typeface="Segoe UI" panose="020B0502040204020203" pitchFamily="34" charset="0"/>
                <a:cs typeface="Segoe UI" panose="020B0502040204020203" pitchFamily="34" charset="0"/>
                <a:hlinkClick r:id="rId3" action="ppaction://hlinksldjump"/>
              </a:rPr>
              <a:t>Planning Your Revision</a:t>
            </a:r>
            <a:br>
              <a:rPr lang="en-GB" sz="2200" b="1" dirty="0">
                <a:solidFill>
                  <a:srgbClr val="FF0000"/>
                </a:solidFill>
                <a:latin typeface="Segoe UI" panose="020B0502040204020203" pitchFamily="34" charset="0"/>
                <a:cs typeface="Segoe UI" panose="020B0502040204020203" pitchFamily="34" charset="0"/>
                <a:hlinkClick r:id="rId3" action="ppaction://hlinksldjump"/>
              </a:rPr>
            </a:br>
            <a:r>
              <a:rPr lang="en-GB" sz="2200" b="1" dirty="0">
                <a:solidFill>
                  <a:srgbClr val="FF0000"/>
                </a:solidFill>
                <a:latin typeface="Segoe UI" panose="020B0502040204020203" pitchFamily="34" charset="0"/>
                <a:cs typeface="Segoe UI" panose="020B0502040204020203" pitchFamily="34" charset="0"/>
                <a:hlinkClick r:id="rId3" action="ppaction://hlinksldjump"/>
              </a:rPr>
              <a:t>Spacing and Interleaving</a:t>
            </a:r>
            <a:br>
              <a:rPr lang="en-GB" sz="2200" b="1" dirty="0">
                <a:solidFill>
                  <a:srgbClr val="FF0000"/>
                </a:solidFill>
                <a:latin typeface="Segoe UI" panose="020B0502040204020203" pitchFamily="34" charset="0"/>
                <a:cs typeface="Segoe UI" panose="020B0502040204020203" pitchFamily="34" charset="0"/>
              </a:rPr>
            </a:br>
            <a:r>
              <a:rPr lang="en-GB" sz="2200" b="1" dirty="0">
                <a:solidFill>
                  <a:srgbClr val="FF0000"/>
                </a:solidFill>
                <a:latin typeface="Segoe UI" panose="020B0502040204020203" pitchFamily="34" charset="0"/>
                <a:cs typeface="Segoe UI" panose="020B0502040204020203" pitchFamily="34" charset="0"/>
                <a:hlinkClick r:id="rId4" action="ppaction://hlinksldjump"/>
              </a:rPr>
              <a:t>How to plan a revision timetable</a:t>
            </a:r>
            <a:br>
              <a:rPr lang="en-GB" sz="2200" b="1" dirty="0">
                <a:solidFill>
                  <a:srgbClr val="FF0000"/>
                </a:solidFill>
              </a:rPr>
            </a:br>
            <a:r>
              <a:rPr lang="en-US" sz="2200" b="1" dirty="0">
                <a:solidFill>
                  <a:srgbClr val="FF0000"/>
                </a:solidFill>
                <a:latin typeface="Segoe UI" panose="020B0502040204020203" pitchFamily="34" charset="0"/>
                <a:hlinkClick r:id="rId5" action="ppaction://hlinksldjump"/>
              </a:rPr>
              <a:t>Revision Timetable</a:t>
            </a:r>
            <a:r>
              <a:rPr lang="en-US" sz="2200" b="1" dirty="0">
                <a:solidFill>
                  <a:srgbClr val="FF0000"/>
                </a:solidFill>
                <a:latin typeface="Segoe UI" panose="020B0502040204020203" pitchFamily="34" charset="0"/>
              </a:rPr>
              <a:t> </a:t>
            </a:r>
            <a:br>
              <a:rPr lang="en-US" sz="2200" b="1" dirty="0">
                <a:solidFill>
                  <a:srgbClr val="FF0000"/>
                </a:solidFill>
                <a:latin typeface="Segoe UI" panose="020B0502040204020203" pitchFamily="34" charset="0"/>
              </a:rPr>
            </a:br>
            <a:r>
              <a:rPr lang="en-US" sz="2200" b="1" dirty="0">
                <a:solidFill>
                  <a:srgbClr val="FF0000"/>
                </a:solidFill>
                <a:latin typeface="Segoe UI" panose="020B0502040204020203" pitchFamily="34" charset="0"/>
                <a:hlinkClick r:id="rId6" action="ppaction://hlinksldjump"/>
              </a:rPr>
              <a:t>Revision Timetable</a:t>
            </a:r>
            <a:br>
              <a:rPr lang="en-US" sz="2200" b="1" dirty="0">
                <a:solidFill>
                  <a:srgbClr val="FF0000"/>
                </a:solidFill>
                <a:latin typeface="Segoe UI" panose="020B0502040204020203" pitchFamily="34" charset="0"/>
              </a:rPr>
            </a:br>
            <a:r>
              <a:rPr lang="en-US" sz="2200" b="1" dirty="0">
                <a:solidFill>
                  <a:srgbClr val="FF0000"/>
                </a:solidFill>
                <a:latin typeface="Segoe UI" panose="020B0502040204020203" pitchFamily="34" charset="0"/>
                <a:hlinkClick r:id="rId7" action="ppaction://hlinksldjump"/>
              </a:rPr>
              <a:t>Revision Checklist</a:t>
            </a:r>
            <a:br>
              <a:rPr lang="en-US" sz="2200" b="1" dirty="0">
                <a:solidFill>
                  <a:srgbClr val="FF0000"/>
                </a:solidFill>
                <a:latin typeface="Segoe UI" panose="020B0502040204020203" pitchFamily="34" charset="0"/>
              </a:rPr>
            </a:br>
            <a:r>
              <a:rPr lang="en-US" sz="2200" b="1" dirty="0">
                <a:solidFill>
                  <a:srgbClr val="FF0000"/>
                </a:solidFill>
                <a:latin typeface="Segoe UI" panose="020B0502040204020203" pitchFamily="34" charset="0"/>
                <a:hlinkClick r:id="rId8" action="ppaction://hlinksldjump"/>
              </a:rPr>
              <a:t>Revision Process</a:t>
            </a:r>
            <a:br>
              <a:rPr lang="en-US" sz="2200" b="1" dirty="0">
                <a:solidFill>
                  <a:srgbClr val="FF0000"/>
                </a:solidFill>
                <a:latin typeface="Segoe UI" panose="020B0502040204020203" pitchFamily="34" charset="0"/>
              </a:rPr>
            </a:br>
            <a:r>
              <a:rPr lang="en-US" sz="2200" b="1" dirty="0">
                <a:solidFill>
                  <a:srgbClr val="FF0000"/>
                </a:solidFill>
                <a:latin typeface="Segoe UI" panose="020B0502040204020203" pitchFamily="34" charset="0"/>
                <a:hlinkClick r:id="rId9" action="ppaction://hlinksldjump"/>
              </a:rPr>
              <a:t>Tracker sheet</a:t>
            </a:r>
            <a:br>
              <a:rPr lang="en-US" sz="2200" b="1" dirty="0">
                <a:solidFill>
                  <a:srgbClr val="FF0000"/>
                </a:solidFill>
                <a:latin typeface="Segoe UI" panose="020B0502040204020203" pitchFamily="34" charset="0"/>
              </a:rPr>
            </a:br>
            <a:r>
              <a:rPr lang="en-US" sz="2200" b="1" dirty="0">
                <a:solidFill>
                  <a:srgbClr val="FF0000"/>
                </a:solidFill>
                <a:latin typeface="Segoe UI" panose="020B0502040204020203" pitchFamily="34" charset="0"/>
                <a:hlinkClick r:id="rId10" action="ppaction://hlinksldjump"/>
              </a:rPr>
              <a:t>A plan for retrieval practice</a:t>
            </a:r>
            <a:br>
              <a:rPr lang="en-US" b="1" dirty="0">
                <a:solidFill>
                  <a:srgbClr val="FF0000"/>
                </a:solidFill>
                <a:latin typeface="Calibri" panose="020F0502020204030204" pitchFamily="34" charset="0"/>
              </a:rPr>
            </a:br>
            <a:r>
              <a:rPr lang="en-US" sz="2200" b="1" dirty="0">
                <a:solidFill>
                  <a:srgbClr val="FF0000"/>
                </a:solidFill>
                <a:latin typeface="Calibri" panose="020F0502020204030204" pitchFamily="34" charset="0"/>
                <a:hlinkClick r:id="rId11" action="ppaction://hlinksldjump"/>
              </a:rPr>
              <a:t>Using Flashcards Do’s and Don’ts</a:t>
            </a:r>
            <a:br>
              <a:rPr lang="en-US" b="1" dirty="0">
                <a:solidFill>
                  <a:srgbClr val="FF0000"/>
                </a:solidFill>
                <a:latin typeface="Segoe UI" panose="020B0502040204020203" pitchFamily="34" charset="0"/>
              </a:rPr>
            </a:br>
            <a:r>
              <a:rPr lang="en-US" sz="2200" b="1" dirty="0">
                <a:solidFill>
                  <a:srgbClr val="FF0000"/>
                </a:solidFill>
                <a:latin typeface="Segoe UI" panose="020B0502040204020203" pitchFamily="34" charset="0"/>
                <a:hlinkClick r:id="rId12" action="ppaction://hlinksldjump"/>
              </a:rPr>
              <a:t>Leitner </a:t>
            </a:r>
            <a:r>
              <a:rPr lang="en-US" sz="2200" b="1" dirty="0" err="1">
                <a:solidFill>
                  <a:srgbClr val="FF0000"/>
                </a:solidFill>
                <a:latin typeface="Segoe UI" panose="020B0502040204020203" pitchFamily="34" charset="0"/>
                <a:hlinkClick r:id="rId12" action="ppaction://hlinksldjump"/>
              </a:rPr>
              <a:t>System,Flashcards</a:t>
            </a:r>
            <a:br>
              <a:rPr lang="en-US" sz="2200" b="1" dirty="0">
                <a:solidFill>
                  <a:srgbClr val="FF0000"/>
                </a:solidFill>
                <a:latin typeface="Segoe UI" panose="020B0502040204020203" pitchFamily="34" charset="0"/>
              </a:rPr>
            </a:br>
            <a:r>
              <a:rPr lang="en-US" sz="2200" b="1" dirty="0">
                <a:solidFill>
                  <a:srgbClr val="FF0000"/>
                </a:solidFill>
                <a:latin typeface="Segoe UI" panose="020B0502040204020203" pitchFamily="34" charset="0"/>
                <a:hlinkClick r:id="rId13" action="ppaction://hlinksldjump"/>
              </a:rPr>
              <a:t>Alternatives to flashcards</a:t>
            </a:r>
            <a:br>
              <a:rPr lang="en-US" sz="2200" b="1" dirty="0">
                <a:solidFill>
                  <a:srgbClr val="FF0000"/>
                </a:solidFill>
                <a:latin typeface="Segoe UI" panose="020B0502040204020203" pitchFamily="34" charset="0"/>
              </a:rPr>
            </a:br>
            <a:r>
              <a:rPr lang="en-US" sz="2200" b="1" dirty="0">
                <a:solidFill>
                  <a:srgbClr val="FF0000"/>
                </a:solidFill>
                <a:latin typeface="Segoe UI" panose="020B0502040204020203" pitchFamily="34" charset="0"/>
                <a:hlinkClick r:id="rId14" action="ppaction://hlinksldjump"/>
              </a:rPr>
              <a:t>GCSE POD information and test</a:t>
            </a:r>
            <a:br>
              <a:rPr lang="en-US" sz="2200" b="1" dirty="0">
                <a:solidFill>
                  <a:srgbClr val="FF0000"/>
                </a:solidFill>
                <a:latin typeface="Segoe UI" panose="020B0502040204020203" pitchFamily="34" charset="0"/>
              </a:rPr>
            </a:br>
            <a:r>
              <a:rPr lang="en-US" sz="2200" b="1" dirty="0">
                <a:solidFill>
                  <a:srgbClr val="FF0000"/>
                </a:solidFill>
                <a:latin typeface="Segoe UI" panose="020B0502040204020203" pitchFamily="34" charset="0"/>
                <a:hlinkClick r:id="rId14" action="ppaction://hlinksldjump"/>
              </a:rPr>
              <a:t>Create your own improvement plan</a:t>
            </a:r>
            <a:br>
              <a:rPr lang="en-US" sz="2200" b="1" dirty="0">
                <a:solidFill>
                  <a:srgbClr val="FF0000"/>
                </a:solidFill>
                <a:latin typeface="Segoe UI" panose="020B0502040204020203" pitchFamily="34" charset="0"/>
              </a:rPr>
            </a:br>
            <a:r>
              <a:rPr lang="en-US" sz="2200" b="1" dirty="0">
                <a:solidFill>
                  <a:srgbClr val="FF0000"/>
                </a:solidFill>
                <a:latin typeface="Segoe UI" panose="020B0502040204020203" pitchFamily="34" charset="0"/>
                <a:hlinkClick r:id="rId15" action="ppaction://hlinksldjump"/>
              </a:rPr>
              <a:t>Template of an improvement plan</a:t>
            </a:r>
            <a:br>
              <a:rPr lang="en-US" sz="2200" b="1" dirty="0">
                <a:solidFill>
                  <a:srgbClr val="FF0000"/>
                </a:solidFill>
                <a:latin typeface="Segoe UI" panose="020B0502040204020203" pitchFamily="34" charset="0"/>
              </a:rPr>
            </a:br>
            <a:r>
              <a:rPr lang="en-US" sz="2200" b="1" dirty="0">
                <a:solidFill>
                  <a:srgbClr val="FF0000"/>
                </a:solidFill>
                <a:latin typeface="Segoe UI" panose="020B0502040204020203" pitchFamily="34" charset="0"/>
                <a:hlinkClick r:id="rId16" action="ppaction://hlinksldjump"/>
              </a:rPr>
              <a:t>Wellbeing, managing </a:t>
            </a:r>
            <a:r>
              <a:rPr lang="en-US" sz="2200" b="1" dirty="0" err="1">
                <a:solidFill>
                  <a:srgbClr val="FF0000"/>
                </a:solidFill>
                <a:latin typeface="Segoe UI" panose="020B0502040204020203" pitchFamily="34" charset="0"/>
                <a:hlinkClick r:id="rId16" action="ppaction://hlinksldjump"/>
              </a:rPr>
              <a:t>stress,busy</a:t>
            </a:r>
            <a:r>
              <a:rPr lang="en-US" sz="2200" b="1" dirty="0">
                <a:solidFill>
                  <a:srgbClr val="FF0000"/>
                </a:solidFill>
                <a:latin typeface="Segoe UI" panose="020B0502040204020203" pitchFamily="34" charset="0"/>
                <a:hlinkClick r:id="rId16" action="ppaction://hlinksldjump"/>
              </a:rPr>
              <a:t> schedule blog</a:t>
            </a:r>
            <a:br>
              <a:rPr lang="en-US" sz="2200" b="1" dirty="0">
                <a:solidFill>
                  <a:srgbClr val="FF0000"/>
                </a:solidFill>
                <a:latin typeface="Segoe UI" panose="020B0502040204020203" pitchFamily="34" charset="0"/>
              </a:rPr>
            </a:br>
            <a:r>
              <a:rPr lang="en-US" sz="2200" b="1" dirty="0">
                <a:solidFill>
                  <a:srgbClr val="FF0000"/>
                </a:solidFill>
                <a:latin typeface="Segoe UI" panose="020B0502040204020203" pitchFamily="34" charset="0"/>
                <a:hlinkClick r:id="rId17" action="ppaction://hlinksldjump"/>
              </a:rPr>
              <a:t>GCSE POD mindfulness and positive mind</a:t>
            </a:r>
            <a:endParaRPr lang="en-GB" sz="2200" dirty="0"/>
          </a:p>
        </p:txBody>
      </p:sp>
      <p:sp>
        <p:nvSpPr>
          <p:cNvPr id="4" name="TextBox 3">
            <a:extLst>
              <a:ext uri="{FF2B5EF4-FFF2-40B4-BE49-F238E27FC236}">
                <a16:creationId xmlns:a16="http://schemas.microsoft.com/office/drawing/2014/main" id="{BD732F56-992C-4753-A300-0822DD27E8F9}"/>
              </a:ext>
            </a:extLst>
          </p:cNvPr>
          <p:cNvSpPr txBox="1"/>
          <p:nvPr/>
        </p:nvSpPr>
        <p:spPr>
          <a:xfrm>
            <a:off x="1212112" y="2254102"/>
            <a:ext cx="4157330" cy="369332"/>
          </a:xfrm>
          <a:prstGeom prst="rect">
            <a:avLst/>
          </a:prstGeom>
          <a:noFill/>
        </p:spPr>
        <p:txBody>
          <a:bodyPr wrap="square" rtlCol="0">
            <a:spAutoFit/>
          </a:bodyPr>
          <a:lstStyle/>
          <a:p>
            <a:pPr fontAlgn="base"/>
            <a:r>
              <a:rPr lang="en-GB" dirty="0">
                <a:solidFill>
                  <a:srgbClr val="000000"/>
                </a:solidFill>
                <a:latin typeface="Calibri" panose="020F0502020204030204" pitchFamily="34" charset="0"/>
              </a:rPr>
              <a:t>​</a:t>
            </a:r>
            <a:endParaRPr lang="en-GB" dirty="0"/>
          </a:p>
        </p:txBody>
      </p:sp>
    </p:spTree>
    <p:extLst>
      <p:ext uri="{BB962C8B-B14F-4D97-AF65-F5344CB8AC3E}">
        <p14:creationId xmlns:p14="http://schemas.microsoft.com/office/powerpoint/2010/main" val="31839135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pic>
        <p:nvPicPr>
          <p:cNvPr id="1028" name="Picture 4" descr="5 common mistakes to avoid the night before an exam">
            <a:extLst>
              <a:ext uri="{FF2B5EF4-FFF2-40B4-BE49-F238E27FC236}">
                <a16:creationId xmlns:a16="http://schemas.microsoft.com/office/drawing/2014/main" id="{31FCCC08-6308-4515-B742-08FE180CB6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56659" y="400050"/>
            <a:ext cx="4852987" cy="60579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7 Things to Think About the Night Before an Exam (Infograph) | Exam  motivation, Exam study tips, Study tips">
            <a:extLst>
              <a:ext uri="{FF2B5EF4-FFF2-40B4-BE49-F238E27FC236}">
                <a16:creationId xmlns:a16="http://schemas.microsoft.com/office/drawing/2014/main" id="{0D9CD188-1D49-47E5-9E46-2FD8B0229B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2471" y="400050"/>
            <a:ext cx="4852987" cy="6057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03426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Rain drops on a green leaf">
            <a:extLst>
              <a:ext uri="{FF2B5EF4-FFF2-40B4-BE49-F238E27FC236}">
                <a16:creationId xmlns:a16="http://schemas.microsoft.com/office/drawing/2014/main" id="{F857202A-6A3D-43A2-81AF-DD49955392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effectLst>
            <a:outerShdw blurRad="50800" dist="50800" dir="5400000" algn="ctr" rotWithShape="0">
              <a:srgbClr val="000000">
                <a:alpha val="67000"/>
              </a:srgbClr>
            </a:outerShdw>
          </a:effectLst>
        </p:spPr>
      </p:pic>
      <p:sp>
        <p:nvSpPr>
          <p:cNvPr id="7" name="TextBox 6">
            <a:extLst>
              <a:ext uri="{FF2B5EF4-FFF2-40B4-BE49-F238E27FC236}">
                <a16:creationId xmlns:a16="http://schemas.microsoft.com/office/drawing/2014/main" id="{04BA4B51-4485-43CF-9ED7-6288F06730DE}"/>
              </a:ext>
            </a:extLst>
          </p:cNvPr>
          <p:cNvSpPr txBox="1"/>
          <p:nvPr/>
        </p:nvSpPr>
        <p:spPr>
          <a:xfrm>
            <a:off x="3373209" y="616212"/>
            <a:ext cx="5840186" cy="923330"/>
          </a:xfrm>
          <a:prstGeom prst="rect">
            <a:avLst/>
          </a:prstGeom>
          <a:noFill/>
        </p:spPr>
        <p:txBody>
          <a:bodyPr wrap="square" rtlCol="0">
            <a:spAutoFit/>
          </a:bodyPr>
          <a:lstStyle/>
          <a:p>
            <a:r>
              <a:rPr lang="en-GB" sz="5400" b="1" dirty="0">
                <a:latin typeface="Bradley Hand ITC" panose="03070402050302030203" pitchFamily="66" charset="0"/>
              </a:rPr>
              <a:t>Mindful Activities</a:t>
            </a:r>
          </a:p>
        </p:txBody>
      </p:sp>
      <p:sp>
        <p:nvSpPr>
          <p:cNvPr id="8" name="TextBox 7">
            <a:extLst>
              <a:ext uri="{FF2B5EF4-FFF2-40B4-BE49-F238E27FC236}">
                <a16:creationId xmlns:a16="http://schemas.microsoft.com/office/drawing/2014/main" id="{4C744558-49D0-484B-82E3-669773DD460D}"/>
              </a:ext>
            </a:extLst>
          </p:cNvPr>
          <p:cNvSpPr txBox="1"/>
          <p:nvPr/>
        </p:nvSpPr>
        <p:spPr>
          <a:xfrm>
            <a:off x="7353980" y="1951672"/>
            <a:ext cx="4256315" cy="2954655"/>
          </a:xfrm>
          <a:prstGeom prst="rect">
            <a:avLst/>
          </a:prstGeom>
          <a:noFill/>
          <a:scene3d>
            <a:camera prst="orthographicFront"/>
            <a:lightRig rig="threePt" dir="t"/>
          </a:scene3d>
          <a:sp3d extrusionH="158750" contourW="69850">
            <a:extrusionClr>
              <a:schemeClr val="tx1">
                <a:lumMod val="85000"/>
                <a:lumOff val="15000"/>
              </a:schemeClr>
            </a:extrusionClr>
          </a:sp3d>
        </p:spPr>
        <p:txBody>
          <a:bodyPr wrap="square" rtlCol="0">
            <a:spAutoFit/>
          </a:bodyPr>
          <a:lstStyle/>
          <a:p>
            <a:pPr marL="342900" indent="-342900">
              <a:buFont typeface="Arial" panose="020B0604020202020204" pitchFamily="34" charset="0"/>
              <a:buChar char="•"/>
            </a:pPr>
            <a:r>
              <a:rPr lang="en-GB" sz="2400" b="1" dirty="0">
                <a:latin typeface="Bradley Hand ITC" panose="03070402050302030203" pitchFamily="66" charset="0"/>
              </a:rPr>
              <a:t>Bake a cake/biscuits</a:t>
            </a:r>
          </a:p>
          <a:p>
            <a:pPr marL="342900" indent="-342900">
              <a:buFont typeface="Arial" panose="020B0604020202020204" pitchFamily="34" charset="0"/>
              <a:buChar char="•"/>
            </a:pPr>
            <a:r>
              <a:rPr lang="en-GB" sz="2400" b="1" dirty="0">
                <a:latin typeface="Bradley Hand ITC" panose="03070402050302030203" pitchFamily="66" charset="0"/>
              </a:rPr>
              <a:t>Dance/Sing to your favourite music</a:t>
            </a:r>
          </a:p>
          <a:p>
            <a:pPr marL="342900" indent="-342900">
              <a:buFont typeface="Arial" panose="020B0604020202020204" pitchFamily="34" charset="0"/>
              <a:buChar char="•"/>
            </a:pPr>
            <a:r>
              <a:rPr lang="en-GB" sz="2400" b="1" dirty="0">
                <a:latin typeface="Bradley Hand ITC" panose="03070402050302030203" pitchFamily="66" charset="0"/>
              </a:rPr>
              <a:t>Go for a walk</a:t>
            </a:r>
          </a:p>
          <a:p>
            <a:pPr marL="342900" indent="-342900">
              <a:buFont typeface="Arial" panose="020B0604020202020204" pitchFamily="34" charset="0"/>
              <a:buChar char="•"/>
            </a:pPr>
            <a:r>
              <a:rPr lang="en-GB" sz="2400" b="1" dirty="0">
                <a:latin typeface="Bradley Hand ITC" panose="03070402050302030203" pitchFamily="66" charset="0"/>
              </a:rPr>
              <a:t>Be quiet and present </a:t>
            </a:r>
          </a:p>
          <a:p>
            <a:pPr marL="342900" indent="-342900">
              <a:buFont typeface="Arial" panose="020B0604020202020204" pitchFamily="34" charset="0"/>
              <a:buChar char="•"/>
            </a:pPr>
            <a:r>
              <a:rPr lang="en-GB" sz="2400" b="1" dirty="0">
                <a:latin typeface="Bradley Hand ITC" panose="03070402050302030203" pitchFamily="66" charset="0"/>
              </a:rPr>
              <a:t>Breathing Techniques</a:t>
            </a:r>
          </a:p>
          <a:p>
            <a:pPr marL="342900" indent="-342900">
              <a:buFont typeface="Arial" panose="020B0604020202020204" pitchFamily="34" charset="0"/>
              <a:buChar char="•"/>
            </a:pPr>
            <a:r>
              <a:rPr lang="en-GB" sz="2400" b="1" dirty="0">
                <a:latin typeface="Bradley Hand ITC" panose="03070402050302030203" pitchFamily="66" charset="0"/>
              </a:rPr>
              <a:t>Colouring</a:t>
            </a:r>
          </a:p>
          <a:p>
            <a:pPr marL="285750" indent="-285750">
              <a:buFont typeface="Arial" panose="020B0604020202020204" pitchFamily="34" charset="0"/>
              <a:buChar char="•"/>
            </a:pPr>
            <a:endParaRPr lang="en-GB" dirty="0"/>
          </a:p>
        </p:txBody>
      </p:sp>
      <p:sp>
        <p:nvSpPr>
          <p:cNvPr id="9" name="TextBox 8">
            <a:extLst>
              <a:ext uri="{FF2B5EF4-FFF2-40B4-BE49-F238E27FC236}">
                <a16:creationId xmlns:a16="http://schemas.microsoft.com/office/drawing/2014/main" id="{222C6911-B445-4CEB-8036-2F2967663887}"/>
              </a:ext>
            </a:extLst>
          </p:cNvPr>
          <p:cNvSpPr txBox="1"/>
          <p:nvPr/>
        </p:nvSpPr>
        <p:spPr>
          <a:xfrm>
            <a:off x="625928" y="1539542"/>
            <a:ext cx="5494563" cy="3539430"/>
          </a:xfrm>
          <a:prstGeom prst="rect">
            <a:avLst/>
          </a:prstGeom>
          <a:noFill/>
        </p:spPr>
        <p:txBody>
          <a:bodyPr wrap="square" rtlCol="0">
            <a:spAutoFit/>
          </a:bodyPr>
          <a:lstStyle/>
          <a:p>
            <a:r>
              <a:rPr lang="en-GB" sz="3200" b="1" dirty="0">
                <a:latin typeface="Bahnschrift Condensed" panose="020B0502040204020203" pitchFamily="34" charset="0"/>
              </a:rPr>
              <a:t>If you’re feeling overwhelmed try some of these activities to; </a:t>
            </a:r>
          </a:p>
          <a:p>
            <a:r>
              <a:rPr lang="en-GB" sz="3200" b="1" dirty="0">
                <a:solidFill>
                  <a:srgbClr val="7030A0"/>
                </a:solidFill>
                <a:latin typeface="Bahnschrift Condensed" panose="020B0502040204020203" pitchFamily="34" charset="0"/>
              </a:rPr>
              <a:t>Rest your mind, Reset and Refocus</a:t>
            </a:r>
          </a:p>
          <a:p>
            <a:endParaRPr lang="en-GB" sz="3200" b="1" dirty="0"/>
          </a:p>
          <a:p>
            <a:r>
              <a:rPr lang="en-GB" sz="3200" b="1" dirty="0">
                <a:latin typeface="Bradley Hand ITC" panose="03070402050302030203" pitchFamily="66" charset="0"/>
              </a:rPr>
              <a:t>Remember everyone is different, you can only do your best</a:t>
            </a:r>
          </a:p>
        </p:txBody>
      </p:sp>
    </p:spTree>
    <p:extLst>
      <p:ext uri="{BB962C8B-B14F-4D97-AF65-F5344CB8AC3E}">
        <p14:creationId xmlns:p14="http://schemas.microsoft.com/office/powerpoint/2010/main" val="10093720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99"/>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A3296BF-6DE0-4E03-99CE-A756A37A22A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61237" y="0"/>
            <a:ext cx="5007935" cy="6741042"/>
          </a:xfrm>
          <a:prstGeom prst="rect">
            <a:avLst/>
          </a:prstGeom>
          <a:noFill/>
        </p:spPr>
      </p:pic>
      <p:sp>
        <p:nvSpPr>
          <p:cNvPr id="4" name="TextBox 3">
            <a:extLst>
              <a:ext uri="{FF2B5EF4-FFF2-40B4-BE49-F238E27FC236}">
                <a16:creationId xmlns:a16="http://schemas.microsoft.com/office/drawing/2014/main" id="{693CF512-E4FB-4CB2-A234-BB309E1D1662}"/>
              </a:ext>
            </a:extLst>
          </p:cNvPr>
          <p:cNvSpPr txBox="1"/>
          <p:nvPr/>
        </p:nvSpPr>
        <p:spPr>
          <a:xfrm>
            <a:off x="6177516" y="1605515"/>
            <a:ext cx="4646428" cy="2031325"/>
          </a:xfrm>
          <a:prstGeom prst="rect">
            <a:avLst/>
          </a:prstGeom>
          <a:noFill/>
        </p:spPr>
        <p:txBody>
          <a:bodyPr wrap="square" rtlCol="0">
            <a:spAutoFit/>
          </a:bodyPr>
          <a:lstStyle/>
          <a:p>
            <a:r>
              <a:rPr lang="en-GB" dirty="0"/>
              <a:t>Read the following list. Be honest, </a:t>
            </a:r>
            <a:r>
              <a:rPr lang="en-GB" dirty="0">
                <a:solidFill>
                  <a:srgbClr val="CC00CC"/>
                </a:solidFill>
              </a:rPr>
              <a:t>Self Awareness</a:t>
            </a:r>
            <a:r>
              <a:rPr lang="en-GB" dirty="0"/>
              <a:t>, make a note of what you do or don’t do.</a:t>
            </a:r>
          </a:p>
          <a:p>
            <a:endParaRPr lang="en-GB" dirty="0"/>
          </a:p>
          <a:p>
            <a:r>
              <a:rPr lang="en-GB" dirty="0">
                <a:solidFill>
                  <a:srgbClr val="CC00CC"/>
                </a:solidFill>
              </a:rPr>
              <a:t>Challenge yourself</a:t>
            </a:r>
            <a:endParaRPr lang="en-GB" dirty="0"/>
          </a:p>
          <a:p>
            <a:r>
              <a:rPr lang="en-GB" dirty="0"/>
              <a:t>Pick a couple of items of the </a:t>
            </a:r>
            <a:r>
              <a:rPr lang="en-GB" dirty="0">
                <a:solidFill>
                  <a:srgbClr val="00B050"/>
                </a:solidFill>
              </a:rPr>
              <a:t>Good Revisers </a:t>
            </a:r>
            <a:r>
              <a:rPr lang="en-GB" dirty="0"/>
              <a:t>list and implement them into your routine.</a:t>
            </a:r>
          </a:p>
        </p:txBody>
      </p:sp>
    </p:spTree>
    <p:extLst>
      <p:ext uri="{BB962C8B-B14F-4D97-AF65-F5344CB8AC3E}">
        <p14:creationId xmlns:p14="http://schemas.microsoft.com/office/powerpoint/2010/main" val="2679161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2765936-42EE-4F48-A30F-EF1006BE0DA4}"/>
              </a:ext>
            </a:extLst>
          </p:cNvPr>
          <p:cNvSpPr/>
          <p:nvPr/>
        </p:nvSpPr>
        <p:spPr>
          <a:xfrm>
            <a:off x="414671" y="170121"/>
            <a:ext cx="11259878" cy="6678751"/>
          </a:xfrm>
          <a:prstGeom prst="rect">
            <a:avLst/>
          </a:prstGeom>
        </p:spPr>
        <p:txBody>
          <a:bodyPr wrap="square">
            <a:spAutoFit/>
          </a:bodyPr>
          <a:lstStyle/>
          <a:p>
            <a:pPr fontAlgn="base"/>
            <a:r>
              <a:rPr lang="en-GB" sz="3600" b="1" dirty="0">
                <a:solidFill>
                  <a:srgbClr val="FF0000"/>
                </a:solidFill>
                <a:latin typeface="Calibri" panose="020F0502020204030204" pitchFamily="34" charset="0"/>
              </a:rPr>
              <a:t>                       Revision</a:t>
            </a:r>
            <a:r>
              <a:rPr lang="en-US" sz="3600" b="1" dirty="0">
                <a:solidFill>
                  <a:srgbClr val="FF0000"/>
                </a:solidFill>
                <a:latin typeface="Calibri" panose="020F0502020204030204" pitchFamily="34" charset="0"/>
              </a:rPr>
              <a:t>​ Power Tools</a:t>
            </a:r>
            <a:endParaRPr lang="en-US" sz="3600" b="1" dirty="0">
              <a:solidFill>
                <a:srgbClr val="FF0000"/>
              </a:solidFill>
              <a:latin typeface="Segoe UI" panose="020B0502040204020203" pitchFamily="34" charset="0"/>
            </a:endParaRPr>
          </a:p>
          <a:p>
            <a:pPr fontAlgn="base"/>
            <a:r>
              <a:rPr lang="en-GB" sz="1600" b="1" i="1" dirty="0">
                <a:solidFill>
                  <a:srgbClr val="000000"/>
                </a:solidFill>
                <a:latin typeface="Calibri" panose="020F0502020204030204" pitchFamily="34" charset="0"/>
              </a:rPr>
              <a:t>Have a revision plan, one that spaces out topics and subjects and allows you </a:t>
            </a:r>
            <a:r>
              <a:rPr lang="en-GB" sz="1600" b="1" i="1" dirty="0">
                <a:solidFill>
                  <a:srgbClr val="000000"/>
                </a:solidFill>
                <a:latin typeface="Calibri" panose="020F0502020204030204" pitchFamily="34" charset="0"/>
                <a:hlinkClick r:id="rId2" action="ppaction://hlinkpres?slideindex=1&amp;slidetitle="/>
              </a:rPr>
              <a:t>to</a:t>
            </a:r>
            <a:r>
              <a:rPr lang="en-GB" sz="1600" b="1" i="1" dirty="0">
                <a:solidFill>
                  <a:srgbClr val="000000"/>
                </a:solidFill>
                <a:latin typeface="Calibri" panose="020F0502020204030204" pitchFamily="34" charset="0"/>
              </a:rPr>
              <a:t> revisit them</a:t>
            </a:r>
            <a:r>
              <a:rPr lang="en-US" sz="1600" dirty="0">
                <a:solidFill>
                  <a:srgbClr val="000000"/>
                </a:solidFill>
                <a:latin typeface="Calibri" panose="020F0502020204030204" pitchFamily="34" charset="0"/>
              </a:rPr>
              <a:t>​</a:t>
            </a:r>
            <a:endParaRPr lang="en-US" sz="1600" dirty="0">
              <a:solidFill>
                <a:srgbClr val="000000"/>
              </a:solidFill>
              <a:latin typeface="Segoe UI" panose="020B0502040204020203" pitchFamily="34" charset="0"/>
            </a:endParaRPr>
          </a:p>
          <a:p>
            <a:pPr marL="285750" indent="-285750" fontAlgn="base">
              <a:buFont typeface="Wingdings" panose="05000000000000000000" pitchFamily="2" charset="2"/>
              <a:buChar char="q"/>
            </a:pPr>
            <a:r>
              <a:rPr lang="en-GB" sz="1400" dirty="0">
                <a:solidFill>
                  <a:srgbClr val="000000"/>
                </a:solidFill>
                <a:latin typeface="Calibri" panose="020F0502020204030204" pitchFamily="34" charset="0"/>
              </a:rPr>
              <a:t>This avoids leaving revision to the last minute,  known as cramming. Cramming is not an effective way to study for long-term memory. </a:t>
            </a:r>
            <a:r>
              <a:rPr lang="en-GB" sz="1400" u="sng" dirty="0">
                <a:solidFill>
                  <a:srgbClr val="0563C1"/>
                </a:solidFill>
                <a:latin typeface="Calibri" panose="020F0502020204030204" pitchFamily="34" charset="0"/>
                <a:hlinkClick r:id="rId3"/>
              </a:rPr>
              <a:t>A study found that</a:t>
            </a:r>
            <a:r>
              <a:rPr lang="en-GB" sz="1400" dirty="0">
                <a:solidFill>
                  <a:srgbClr val="000000"/>
                </a:solidFill>
                <a:latin typeface="Calibri" panose="020F0502020204030204" pitchFamily="34" charset="0"/>
              </a:rPr>
              <a:t> those who spaced out their revision scored higher on their exams (74%) than students who crammed their revision (49%).​</a:t>
            </a:r>
            <a:endParaRPr lang="en-GB" sz="1400" dirty="0">
              <a:solidFill>
                <a:srgbClr val="000000"/>
              </a:solidFill>
              <a:latin typeface="Arial" panose="020B0604020202020204" pitchFamily="34" charset="0"/>
            </a:endParaRPr>
          </a:p>
          <a:p>
            <a:pPr fontAlgn="base"/>
            <a:endParaRPr lang="en-GB" sz="1600" dirty="0">
              <a:solidFill>
                <a:srgbClr val="000000"/>
              </a:solidFill>
              <a:latin typeface="Segoe UI" panose="020B0502040204020203" pitchFamily="34" charset="0"/>
            </a:endParaRPr>
          </a:p>
          <a:p>
            <a:pPr fontAlgn="base"/>
            <a:r>
              <a:rPr lang="en-GB" sz="1600" b="1" i="1" dirty="0">
                <a:solidFill>
                  <a:srgbClr val="000000"/>
                </a:solidFill>
                <a:latin typeface="Calibri" panose="020F0502020204030204" pitchFamily="34" charset="0"/>
              </a:rPr>
              <a:t>Don't use ineffective strategies</a:t>
            </a:r>
            <a:r>
              <a:rPr lang="en-GB" sz="1600" dirty="0">
                <a:solidFill>
                  <a:srgbClr val="000000"/>
                </a:solidFill>
                <a:latin typeface="Calibri" panose="020F0502020204030204" pitchFamily="34" charset="0"/>
              </a:rPr>
              <a:t>​</a:t>
            </a:r>
          </a:p>
          <a:p>
            <a:pPr marL="285750" indent="-285750" fontAlgn="base">
              <a:buFont typeface="Wingdings" panose="05000000000000000000" pitchFamily="2" charset="2"/>
              <a:buChar char="q"/>
            </a:pPr>
            <a:r>
              <a:rPr lang="en-GB" sz="1400" dirty="0">
                <a:solidFill>
                  <a:srgbClr val="000000"/>
                </a:solidFill>
                <a:latin typeface="Calibri" panose="020F0502020204030204" pitchFamily="34" charset="0"/>
              </a:rPr>
              <a:t>Students who study independently tend to opt for learning strategies that require less effort. The path of least resistance leads them to settle for ineffective revision strategies. Such as re-reading notes, excessive highlighting or copying out notes</a:t>
            </a:r>
          </a:p>
          <a:p>
            <a:pPr fontAlgn="base"/>
            <a:endParaRPr lang="en-GB" sz="1400" dirty="0">
              <a:solidFill>
                <a:srgbClr val="000000"/>
              </a:solidFill>
              <a:latin typeface="Arial" panose="020B0604020202020204" pitchFamily="34" charset="0"/>
            </a:endParaRPr>
          </a:p>
          <a:p>
            <a:pPr marL="285750" indent="-285750" fontAlgn="base">
              <a:buFont typeface="Wingdings" panose="05000000000000000000" pitchFamily="2" charset="2"/>
              <a:buChar char="q"/>
            </a:pPr>
            <a:r>
              <a:rPr lang="en-GB" sz="1400" dirty="0">
                <a:solidFill>
                  <a:srgbClr val="000000"/>
                </a:solidFill>
                <a:latin typeface="Calibri" panose="020F0502020204030204" pitchFamily="34" charset="0"/>
                <a:hlinkClick r:id="rId4"/>
              </a:rPr>
              <a:t> </a:t>
            </a:r>
            <a:r>
              <a:rPr lang="en-GB" sz="1400" u="sng" dirty="0">
                <a:solidFill>
                  <a:srgbClr val="0563C1"/>
                </a:solidFill>
                <a:latin typeface="Calibri" panose="020F0502020204030204" pitchFamily="34" charset="0"/>
                <a:hlinkClick r:id="rId4"/>
              </a:rPr>
              <a:t>Recent research reported</a:t>
            </a:r>
            <a:r>
              <a:rPr lang="en-GB" sz="1400" dirty="0">
                <a:solidFill>
                  <a:srgbClr val="000000"/>
                </a:solidFill>
                <a:latin typeface="Calibri" panose="020F0502020204030204" pitchFamily="34" charset="0"/>
              </a:rPr>
              <a:t> that 55% of students use re-reading their notes as their number one revision technique, despite </a:t>
            </a:r>
            <a:r>
              <a:rPr lang="en-GB" sz="1400" u="sng" dirty="0">
                <a:solidFill>
                  <a:srgbClr val="0563C1"/>
                </a:solidFill>
                <a:latin typeface="Calibri" panose="020F0502020204030204" pitchFamily="34" charset="0"/>
                <a:hlinkClick r:id="rId5"/>
              </a:rPr>
              <a:t>countless studies proving</a:t>
            </a:r>
            <a:r>
              <a:rPr lang="en-GB" sz="1400" dirty="0">
                <a:solidFill>
                  <a:srgbClr val="000000"/>
                </a:solidFill>
                <a:latin typeface="Calibri" panose="020F0502020204030204" pitchFamily="34" charset="0"/>
              </a:rPr>
              <a:t> that it does not help learning.​</a:t>
            </a:r>
            <a:endParaRPr lang="en-GB" sz="1400" dirty="0">
              <a:solidFill>
                <a:srgbClr val="000000"/>
              </a:solidFill>
              <a:latin typeface="Arial" panose="020B0604020202020204" pitchFamily="34" charset="0"/>
            </a:endParaRPr>
          </a:p>
          <a:p>
            <a:pPr marL="285750" indent="-285750" fontAlgn="base">
              <a:buFont typeface="Wingdings" panose="05000000000000000000" pitchFamily="2" charset="2"/>
              <a:buChar char="q"/>
            </a:pPr>
            <a:endParaRPr lang="en-GB" sz="1400" dirty="0">
              <a:solidFill>
                <a:srgbClr val="000000"/>
              </a:solidFill>
              <a:latin typeface="Arial" panose="020B0604020202020204" pitchFamily="34" charset="0"/>
            </a:endParaRPr>
          </a:p>
          <a:p>
            <a:pPr fontAlgn="base"/>
            <a:r>
              <a:rPr lang="en-GB" sz="1600" b="1" i="1" dirty="0">
                <a:solidFill>
                  <a:srgbClr val="000000"/>
                </a:solidFill>
                <a:latin typeface="Calibri" panose="020F0502020204030204" pitchFamily="34" charset="0"/>
              </a:rPr>
              <a:t>Set regular deadlines</a:t>
            </a:r>
            <a:endParaRPr lang="en-GB" sz="1600" dirty="0">
              <a:solidFill>
                <a:srgbClr val="000000"/>
              </a:solidFill>
              <a:latin typeface="Segoe UI" panose="020B0502040204020203" pitchFamily="34" charset="0"/>
            </a:endParaRPr>
          </a:p>
          <a:p>
            <a:pPr marL="285750" indent="-285750" fontAlgn="base">
              <a:buFont typeface="Wingdings" panose="05000000000000000000" pitchFamily="2" charset="2"/>
              <a:buChar char="q"/>
            </a:pPr>
            <a:r>
              <a:rPr lang="en-GB" sz="1400" dirty="0">
                <a:solidFill>
                  <a:srgbClr val="000000"/>
                </a:solidFill>
                <a:latin typeface="Calibri" panose="020F0502020204030204" pitchFamily="34" charset="0"/>
              </a:rPr>
              <a:t>Frequent but small deadlines </a:t>
            </a:r>
            <a:r>
              <a:rPr lang="en-GB" sz="1400" u="sng" dirty="0">
                <a:solidFill>
                  <a:srgbClr val="0563C1"/>
                </a:solidFill>
                <a:latin typeface="Calibri" panose="020F0502020204030204" pitchFamily="34" charset="0"/>
                <a:hlinkClick r:id="rId6"/>
              </a:rPr>
              <a:t>have been found</a:t>
            </a:r>
            <a:r>
              <a:rPr lang="en-GB" sz="1400" dirty="0">
                <a:solidFill>
                  <a:srgbClr val="000000"/>
                </a:solidFill>
                <a:latin typeface="Calibri" panose="020F0502020204030204" pitchFamily="34" charset="0"/>
              </a:rPr>
              <a:t> to help students manage their time and energy over the course of the academic year, as well as improve overall grades. Set yourself deadlines and reward yourself when you meet them.​</a:t>
            </a:r>
            <a:endParaRPr lang="en-GB" sz="1400" dirty="0">
              <a:solidFill>
                <a:srgbClr val="000000"/>
              </a:solidFill>
              <a:latin typeface="Arial" panose="020B0604020202020204" pitchFamily="34" charset="0"/>
            </a:endParaRPr>
          </a:p>
          <a:p>
            <a:pPr marL="285750" indent="-285750" fontAlgn="base">
              <a:buFont typeface="Wingdings" panose="05000000000000000000" pitchFamily="2" charset="2"/>
              <a:buChar char="q"/>
            </a:pPr>
            <a:endParaRPr lang="en-GB" sz="1600" dirty="0">
              <a:solidFill>
                <a:srgbClr val="000000"/>
              </a:solidFill>
              <a:latin typeface="Arial" panose="020B0604020202020204" pitchFamily="34" charset="0"/>
            </a:endParaRPr>
          </a:p>
          <a:p>
            <a:pPr fontAlgn="base"/>
            <a:r>
              <a:rPr lang="en-GB" sz="1600" b="1" i="1" dirty="0">
                <a:solidFill>
                  <a:srgbClr val="000000"/>
                </a:solidFill>
                <a:latin typeface="Calibri" panose="020F0502020204030204" pitchFamily="34" charset="0"/>
              </a:rPr>
              <a:t>Use evidence based strategies  to help your learning</a:t>
            </a:r>
            <a:r>
              <a:rPr lang="en-GB" sz="1600" dirty="0">
                <a:solidFill>
                  <a:srgbClr val="000000"/>
                </a:solidFill>
                <a:latin typeface="Calibri" panose="020F0502020204030204" pitchFamily="34" charset="0"/>
              </a:rPr>
              <a:t>​</a:t>
            </a:r>
            <a:endParaRPr lang="en-GB" sz="1600" dirty="0">
              <a:solidFill>
                <a:srgbClr val="000000"/>
              </a:solidFill>
              <a:latin typeface="Segoe UI" panose="020B0502040204020203" pitchFamily="34" charset="0"/>
            </a:endParaRPr>
          </a:p>
          <a:p>
            <a:pPr marL="285750" indent="-285750" fontAlgn="base">
              <a:buFont typeface="Wingdings" panose="05000000000000000000" pitchFamily="2" charset="2"/>
              <a:buChar char="q"/>
            </a:pPr>
            <a:r>
              <a:rPr lang="en-GB" sz="1400" dirty="0">
                <a:solidFill>
                  <a:srgbClr val="000000"/>
                </a:solidFill>
                <a:latin typeface="Calibri" panose="020F0502020204030204" pitchFamily="34" charset="0"/>
              </a:rPr>
              <a:t> </a:t>
            </a:r>
            <a:r>
              <a:rPr lang="en-GB" sz="1400" u="sng" dirty="0">
                <a:solidFill>
                  <a:srgbClr val="0563C1"/>
                </a:solidFill>
                <a:latin typeface="Calibri" panose="020F0502020204030204" pitchFamily="34" charset="0"/>
                <a:hlinkClick r:id="rId7"/>
              </a:rPr>
              <a:t>Retrieval Practice</a:t>
            </a:r>
            <a:r>
              <a:rPr lang="en-GB" sz="1400" dirty="0">
                <a:solidFill>
                  <a:srgbClr val="000000"/>
                </a:solidFill>
                <a:latin typeface="Calibri" panose="020F0502020204030204" pitchFamily="34" charset="0"/>
              </a:rPr>
              <a:t> is very effective for long-term learning. This </a:t>
            </a:r>
            <a:r>
              <a:rPr lang="en-GB" sz="1400" dirty="0">
                <a:solidFill>
                  <a:srgbClr val="000000"/>
                </a:solidFill>
                <a:latin typeface="Calibri" panose="020F0502020204030204" pitchFamily="34" charset="0"/>
                <a:hlinkClick r:id="rId8" action="ppaction://hlinksldjump"/>
              </a:rPr>
              <a:t>means</a:t>
            </a:r>
            <a:r>
              <a:rPr lang="en-GB" sz="1400" dirty="0">
                <a:solidFill>
                  <a:srgbClr val="000000"/>
                </a:solidFill>
                <a:latin typeface="Calibri" panose="020F0502020204030204" pitchFamily="34" charset="0"/>
              </a:rPr>
              <a:t> any activity that requires you to recall facts from memory (without notes) this could be testing yourself with flashcards, quizzing or past paper questions​</a:t>
            </a:r>
            <a:endParaRPr lang="en-GB" sz="1400" dirty="0">
              <a:solidFill>
                <a:srgbClr val="000000"/>
              </a:solidFill>
              <a:latin typeface="Arial" panose="020B0604020202020204" pitchFamily="34" charset="0"/>
            </a:endParaRPr>
          </a:p>
          <a:p>
            <a:pPr marL="285750" indent="-285750" fontAlgn="base">
              <a:buFont typeface="Wingdings" panose="05000000000000000000" pitchFamily="2" charset="2"/>
              <a:buChar char="q"/>
            </a:pPr>
            <a:r>
              <a:rPr lang="en-GB" sz="1400" dirty="0">
                <a:solidFill>
                  <a:srgbClr val="000000"/>
                </a:solidFill>
                <a:latin typeface="Calibri" panose="020F0502020204030204" pitchFamily="34" charset="0"/>
              </a:rPr>
              <a:t>Use the key strategies that have the greatest impact on enhancing learning: Retrieval Practice, Spacing (planning your revision), and </a:t>
            </a:r>
            <a:r>
              <a:rPr lang="en-GB" sz="1400" u="sng" dirty="0">
                <a:solidFill>
                  <a:srgbClr val="0563C1"/>
                </a:solidFill>
                <a:latin typeface="Calibri" panose="020F0502020204030204" pitchFamily="34" charset="0"/>
                <a:hlinkClick r:id="rId9"/>
              </a:rPr>
              <a:t>Elaborative Interrogation</a:t>
            </a:r>
            <a:r>
              <a:rPr lang="en-GB" sz="1400" dirty="0">
                <a:solidFill>
                  <a:srgbClr val="000000"/>
                </a:solidFill>
                <a:latin typeface="Calibri" panose="020F0502020204030204" pitchFamily="34" charset="0"/>
              </a:rPr>
              <a:t>.(past paper questions) Use this </a:t>
            </a:r>
            <a:r>
              <a:rPr lang="en-GB" sz="1400" u="sng" dirty="0">
                <a:solidFill>
                  <a:srgbClr val="0563C1"/>
                </a:solidFill>
                <a:latin typeface="Calibri" panose="020F0502020204030204" pitchFamily="34" charset="0"/>
                <a:hlinkClick r:id="rId10"/>
              </a:rPr>
              <a:t>guide to effective study skills</a:t>
            </a:r>
            <a:r>
              <a:rPr lang="en-GB" sz="1400" dirty="0">
                <a:solidFill>
                  <a:srgbClr val="000000"/>
                </a:solidFill>
                <a:latin typeface="Calibri" panose="020F0502020204030204" pitchFamily="34" charset="0"/>
              </a:rPr>
              <a:t>​</a:t>
            </a:r>
            <a:endParaRPr lang="en-GB" sz="1400" dirty="0">
              <a:solidFill>
                <a:srgbClr val="000000"/>
              </a:solidFill>
              <a:latin typeface="Arial" panose="020B0604020202020204" pitchFamily="34" charset="0"/>
            </a:endParaRPr>
          </a:p>
          <a:p>
            <a:pPr marL="285750" indent="-285750" fontAlgn="base">
              <a:buFont typeface="Wingdings" panose="05000000000000000000" pitchFamily="2" charset="2"/>
              <a:buChar char="q"/>
            </a:pPr>
            <a:r>
              <a:rPr lang="en-GB" sz="1400" dirty="0">
                <a:solidFill>
                  <a:srgbClr val="000000"/>
                </a:solidFill>
                <a:latin typeface="Calibri" panose="020F0502020204030204" pitchFamily="34" charset="0"/>
              </a:rPr>
              <a:t>Use the R</a:t>
            </a:r>
            <a:r>
              <a:rPr lang="en-GB" sz="1400" u="sng" dirty="0">
                <a:solidFill>
                  <a:srgbClr val="0563C1"/>
                </a:solidFill>
                <a:latin typeface="Calibri" panose="020F0502020204030204" pitchFamily="34" charset="0"/>
                <a:hlinkClick r:id="rId11"/>
              </a:rPr>
              <a:t>evision Process</a:t>
            </a:r>
            <a:r>
              <a:rPr lang="en-GB" sz="1400" dirty="0">
                <a:solidFill>
                  <a:srgbClr val="000000"/>
                </a:solidFill>
                <a:latin typeface="Calibri" panose="020F0502020204030204" pitchFamily="34" charset="0"/>
              </a:rPr>
              <a:t> on the Yr11 TEAMS Site</a:t>
            </a:r>
          </a:p>
          <a:p>
            <a:pPr marL="285750" indent="-285750" fontAlgn="base">
              <a:buFont typeface="Wingdings" panose="05000000000000000000" pitchFamily="2" charset="2"/>
              <a:buChar char="q"/>
            </a:pPr>
            <a:endParaRPr lang="en-GB" sz="1600" b="0" i="0" dirty="0">
              <a:solidFill>
                <a:srgbClr val="000000"/>
              </a:solidFill>
              <a:effectLst/>
              <a:latin typeface="Calibri" panose="020F0502020204030204" pitchFamily="34" charset="0"/>
            </a:endParaRPr>
          </a:p>
          <a:p>
            <a:pPr fontAlgn="base"/>
            <a:r>
              <a:rPr lang="en-GB" sz="1600" b="1" i="1" dirty="0">
                <a:solidFill>
                  <a:srgbClr val="000000"/>
                </a:solidFill>
                <a:latin typeface="Calibri" panose="020F0502020204030204" pitchFamily="34" charset="0"/>
              </a:rPr>
              <a:t>Don't Listen to music when studying</a:t>
            </a:r>
            <a:r>
              <a:rPr lang="en-GB" sz="1600" dirty="0">
                <a:solidFill>
                  <a:srgbClr val="000000"/>
                </a:solidFill>
                <a:latin typeface="Calibri" panose="020F0502020204030204" pitchFamily="34" charset="0"/>
              </a:rPr>
              <a:t>​</a:t>
            </a:r>
            <a:endParaRPr lang="en-GB" sz="1600" dirty="0">
              <a:solidFill>
                <a:srgbClr val="000000"/>
              </a:solidFill>
              <a:latin typeface="Segoe UI" panose="020B0502040204020203" pitchFamily="34" charset="0"/>
            </a:endParaRPr>
          </a:p>
          <a:p>
            <a:pPr marL="285750" indent="-285750" fontAlgn="base">
              <a:buFont typeface="Wingdings" panose="05000000000000000000" pitchFamily="2" charset="2"/>
              <a:buChar char="q"/>
            </a:pPr>
            <a:r>
              <a:rPr lang="en-GB" sz="1400" dirty="0">
                <a:solidFill>
                  <a:srgbClr val="000000"/>
                </a:solidFill>
                <a:latin typeface="Calibri" panose="020F0502020204030204" pitchFamily="34" charset="0"/>
              </a:rPr>
              <a:t>Students may think that listening to their favourite songs helps them study.​</a:t>
            </a:r>
            <a:endParaRPr lang="en-GB" sz="1400" dirty="0">
              <a:solidFill>
                <a:srgbClr val="000000"/>
              </a:solidFill>
              <a:latin typeface="Arial" panose="020B0604020202020204" pitchFamily="34" charset="0"/>
            </a:endParaRPr>
          </a:p>
          <a:p>
            <a:pPr marL="285750" indent="-285750" fontAlgn="base">
              <a:buFont typeface="Wingdings" panose="05000000000000000000" pitchFamily="2" charset="2"/>
              <a:buChar char="q"/>
            </a:pPr>
            <a:r>
              <a:rPr lang="en-GB" sz="1400" dirty="0">
                <a:solidFill>
                  <a:srgbClr val="000000"/>
                </a:solidFill>
                <a:latin typeface="Calibri" panose="020F0502020204030204" pitchFamily="34" charset="0"/>
              </a:rPr>
              <a:t>However, </a:t>
            </a:r>
            <a:r>
              <a:rPr lang="en-GB" sz="1400" u="sng" dirty="0">
                <a:solidFill>
                  <a:srgbClr val="0563C1"/>
                </a:solidFill>
                <a:latin typeface="Calibri" panose="020F0502020204030204" pitchFamily="34" charset="0"/>
                <a:hlinkClick r:id="rId12"/>
              </a:rPr>
              <a:t>research has found that</a:t>
            </a:r>
            <a:r>
              <a:rPr lang="en-GB" sz="1400" dirty="0">
                <a:solidFill>
                  <a:srgbClr val="000000"/>
                </a:solidFill>
                <a:latin typeface="Calibri" panose="020F0502020204030204" pitchFamily="34" charset="0"/>
              </a:rPr>
              <a:t> students who revise in quiet environments performed up to 60% better in an exam than their peers who revised listening to music that had lyrics.​</a:t>
            </a:r>
            <a:endParaRPr lang="en-GB" sz="1400" dirty="0">
              <a:solidFill>
                <a:srgbClr val="000000"/>
              </a:solidFill>
              <a:latin typeface="Arial" panose="020B0604020202020204" pitchFamily="34" charset="0"/>
            </a:endParaRPr>
          </a:p>
          <a:p>
            <a:pPr fontAlgn="base"/>
            <a:r>
              <a:rPr lang="en-GB" sz="1400" dirty="0">
                <a:solidFill>
                  <a:srgbClr val="000000"/>
                </a:solidFill>
                <a:latin typeface="Calibri" panose="020F0502020204030204" pitchFamily="34" charset="0"/>
              </a:rPr>
              <a:t>​</a:t>
            </a:r>
            <a:endParaRPr lang="en-US" sz="1400"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5157332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CBE3D72-6766-4A03-BFCC-1472AC8955C4}"/>
              </a:ext>
            </a:extLst>
          </p:cNvPr>
          <p:cNvSpPr txBox="1"/>
          <p:nvPr/>
        </p:nvSpPr>
        <p:spPr>
          <a:xfrm>
            <a:off x="116889" y="142043"/>
            <a:ext cx="11958222" cy="6715957"/>
          </a:xfrm>
          <a:prstGeom prst="rect">
            <a:avLst/>
          </a:prstGeom>
          <a:noFill/>
        </p:spPr>
        <p:txBody>
          <a:bodyPr wrap="square">
            <a:spAutoFit/>
          </a:bodyPr>
          <a:lstStyle/>
          <a:p>
            <a:pPr algn="ctr">
              <a:lnSpc>
                <a:spcPct val="107000"/>
              </a:lnSpc>
              <a:spcAft>
                <a:spcPts val="800"/>
              </a:spcAft>
            </a:pPr>
            <a:r>
              <a:rPr lang="en-GB" sz="2400" b="1" i="1" u="sng" dirty="0">
                <a:solidFill>
                  <a:srgbClr val="0070C0"/>
                </a:solidFill>
                <a:effectLst/>
                <a:latin typeface="Arial Black" panose="020B0A04020102020204" pitchFamily="34" charset="0"/>
                <a:ea typeface="Calibri" panose="020F0502020204030204" pitchFamily="34" charset="0"/>
                <a:cs typeface="Times New Roman" panose="02020603050405020304" pitchFamily="18" charset="0"/>
              </a:rPr>
              <a:t>GCSE Revision Suggestion and Guide</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4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en-GB" sz="1400" b="1" dirty="0">
                <a:solidFill>
                  <a:srgbClr val="FF0000"/>
                </a:solidFill>
                <a:effectLst/>
                <a:latin typeface="Arial Black" panose="020B0A04020102020204" pitchFamily="34" charset="0"/>
                <a:ea typeface="Calibri" panose="020F0502020204030204" pitchFamily="34" charset="0"/>
                <a:cs typeface="Times New Roman" panose="02020603050405020304" pitchFamily="18" charset="0"/>
              </a:rPr>
              <a:t>What Difference can I make?</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400" b="1" dirty="0">
                <a:solidFill>
                  <a:srgbClr val="2F5597"/>
                </a:solidFill>
                <a:effectLst/>
                <a:latin typeface="Calibri" panose="020F0502020204030204" pitchFamily="34" charset="0"/>
                <a:ea typeface="Calibri" panose="020F0502020204030204" pitchFamily="34" charset="0"/>
                <a:cs typeface="Times New Roman" panose="02020603050405020304" pitchFamily="18" charset="0"/>
              </a:rPr>
              <a:t>In the Easter Holiday you have 17 days holiday</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400" b="1" dirty="0">
                <a:effectLst/>
                <a:latin typeface="Calibri" panose="020F0502020204030204" pitchFamily="34" charset="0"/>
                <a:ea typeface="Calibri" panose="020F0502020204030204" pitchFamily="34" charset="0"/>
                <a:cs typeface="Times New Roman" panose="02020603050405020304" pitchFamily="18" charset="0"/>
              </a:rPr>
              <a:t>2 hours revision per day</a:t>
            </a:r>
            <a:r>
              <a:rPr lang="en-GB" sz="1400" dirty="0">
                <a:effectLst/>
                <a:latin typeface="Calibri" panose="020F0502020204030204" pitchFamily="34" charset="0"/>
                <a:ea typeface="Calibri" panose="020F0502020204030204" pitchFamily="34" charset="0"/>
                <a:cs typeface="Times New Roman" panose="02020603050405020304" pitchFamily="18" charset="0"/>
              </a:rPr>
              <a:t> = 34 hours revision (almost 7 school days)</a:t>
            </a:r>
          </a:p>
          <a:p>
            <a:pPr algn="ctr">
              <a:lnSpc>
                <a:spcPct val="107000"/>
              </a:lnSpc>
              <a:spcAft>
                <a:spcPts val="800"/>
              </a:spcAft>
            </a:pPr>
            <a:r>
              <a:rPr lang="en-GB" sz="1400" b="1" dirty="0">
                <a:effectLst/>
                <a:latin typeface="Calibri" panose="020F0502020204030204" pitchFamily="34" charset="0"/>
                <a:ea typeface="Calibri" panose="020F0502020204030204" pitchFamily="34" charset="0"/>
                <a:cs typeface="Times New Roman" panose="02020603050405020304" pitchFamily="18" charset="0"/>
              </a:rPr>
              <a:t>3 hours revision per day</a:t>
            </a:r>
            <a:r>
              <a:rPr lang="en-GB" sz="1400" dirty="0">
                <a:effectLst/>
                <a:latin typeface="Calibri" panose="020F0502020204030204" pitchFamily="34" charset="0"/>
                <a:ea typeface="Calibri" panose="020F0502020204030204" pitchFamily="34" charset="0"/>
                <a:cs typeface="Times New Roman" panose="02020603050405020304" pitchFamily="18" charset="0"/>
              </a:rPr>
              <a:t> = 51 hours revision (over 10 school days)</a:t>
            </a:r>
          </a:p>
          <a:p>
            <a:pPr algn="ctr">
              <a:lnSpc>
                <a:spcPct val="107000"/>
              </a:lnSpc>
              <a:spcAft>
                <a:spcPts val="800"/>
              </a:spcAft>
            </a:pPr>
            <a:r>
              <a:rPr lang="en-GB" sz="1400" b="1" dirty="0">
                <a:solidFill>
                  <a:srgbClr val="FF0000"/>
                </a:solidFill>
                <a:effectLst/>
                <a:latin typeface="Arial Black" panose="020B0A04020102020204" pitchFamily="34" charset="0"/>
                <a:ea typeface="Calibri" panose="020F0502020204030204" pitchFamily="34" charset="0"/>
                <a:cs typeface="Times New Roman" panose="02020603050405020304" pitchFamily="18" charset="0"/>
              </a:rPr>
              <a:t>You make a big difference to your exam results and your overall revision by doing this.</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400" b="1" dirty="0">
                <a:effectLst/>
                <a:latin typeface="Calibri" panose="020F0502020204030204" pitchFamily="34" charset="0"/>
                <a:ea typeface="Calibri" panose="020F0502020204030204" pitchFamily="34" charset="0"/>
                <a:cs typeface="Times New Roman" panose="02020603050405020304" pitchFamily="18" charset="0"/>
              </a:rPr>
              <a:t>In the 3 weeks back at school:  3 full weeks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400" b="1" dirty="0">
                <a:effectLst/>
                <a:latin typeface="Calibri" panose="020F0502020204030204" pitchFamily="34" charset="0"/>
                <a:ea typeface="Calibri" panose="020F0502020204030204" pitchFamily="34" charset="0"/>
                <a:cs typeface="Times New Roman" panose="02020603050405020304" pitchFamily="18" charset="0"/>
              </a:rPr>
              <a:t>1 hour of revision per day = 21 hours of revision</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400" b="1" dirty="0">
                <a:effectLst/>
                <a:latin typeface="Calibri" panose="020F0502020204030204" pitchFamily="34" charset="0"/>
                <a:ea typeface="Calibri" panose="020F0502020204030204" pitchFamily="34" charset="0"/>
                <a:cs typeface="Times New Roman" panose="02020603050405020304" pitchFamily="18" charset="0"/>
              </a:rPr>
              <a:t>2 hours of revision per day = 42 hours of revision</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400" dirty="0">
                <a:effectLst/>
                <a:latin typeface="Calibri" panose="020F0502020204030204" pitchFamily="34" charset="0"/>
                <a:ea typeface="Calibri" panose="020F0502020204030204" pitchFamily="34" charset="0"/>
                <a:cs typeface="Times New Roman" panose="02020603050405020304" pitchFamily="18" charset="0"/>
              </a:rPr>
              <a:t>Lesson time in a normal school day = 5 hours</a:t>
            </a:r>
          </a:p>
          <a:p>
            <a:pPr algn="ctr">
              <a:lnSpc>
                <a:spcPct val="107000"/>
              </a:lnSpc>
              <a:spcAft>
                <a:spcPts val="800"/>
              </a:spcAft>
            </a:pPr>
            <a:r>
              <a:rPr lang="en-GB" sz="1400" b="1" i="1"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If you do the lesser options you will do </a:t>
            </a:r>
            <a:r>
              <a:rPr lang="en-GB" sz="1400" b="1"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55 hours of revision </a:t>
            </a:r>
            <a:r>
              <a:rPr lang="en-GB" sz="1400" b="1" i="1"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by the time you sit your exams</a:t>
            </a:r>
            <a:endParaRPr lang="en-GB" sz="14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400" b="1" i="1"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If you do the longer options you will do </a:t>
            </a:r>
            <a:r>
              <a:rPr lang="en-GB" sz="1400" b="1"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93 hours revision </a:t>
            </a:r>
            <a:r>
              <a:rPr lang="en-GB" sz="1400" b="1" i="1"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by the time you sit your exams</a:t>
            </a:r>
            <a:endParaRPr lang="en-GB" sz="14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400" b="1" i="1" dirty="0">
                <a:solidFill>
                  <a:srgbClr val="FF0000"/>
                </a:solidFill>
                <a:effectLst/>
                <a:latin typeface="Arial Black" panose="020B0A04020102020204" pitchFamily="34" charset="0"/>
                <a:ea typeface="Calibri" panose="020F0502020204030204" pitchFamily="34" charset="0"/>
                <a:cs typeface="Times New Roman" panose="02020603050405020304" pitchFamily="18" charset="0"/>
              </a:rPr>
              <a:t>How can I do it</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400" dirty="0">
                <a:effectLst/>
                <a:latin typeface="Calibri" panose="020F0502020204030204" pitchFamily="34" charset="0"/>
                <a:ea typeface="Calibri" panose="020F0502020204030204" pitchFamily="34" charset="0"/>
                <a:cs typeface="Times New Roman" panose="02020603050405020304" pitchFamily="18" charset="0"/>
              </a:rPr>
              <a:t>Think about your days off</a:t>
            </a:r>
            <a:r>
              <a:rPr lang="en-GB" sz="1400" dirty="0">
                <a:latin typeface="Calibri" panose="020F0502020204030204" pitchFamily="34" charset="0"/>
                <a:ea typeface="Calibri" panose="020F0502020204030204" pitchFamily="34" charset="0"/>
                <a:cs typeface="Times New Roman" panose="02020603050405020304" pitchFamily="18" charset="0"/>
              </a:rPr>
              <a:t> </a:t>
            </a:r>
            <a:r>
              <a:rPr lang="en-GB" sz="1400" dirty="0">
                <a:effectLst/>
                <a:latin typeface="Calibri" panose="020F0502020204030204" pitchFamily="34" charset="0"/>
                <a:ea typeface="Calibri" panose="020F0502020204030204" pitchFamily="34" charset="0"/>
                <a:cs typeface="Times New Roman" panose="02020603050405020304" pitchFamily="18" charset="0"/>
              </a:rPr>
              <a:t>and structure your revision around them</a:t>
            </a:r>
            <a:r>
              <a:rPr lang="en-GB" sz="14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n-GB"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Do 1 hour at a time- </a:t>
            </a:r>
            <a:r>
              <a:rPr lang="en-GB" sz="1400" b="1"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this is the maximum time your brain can focus on one subject, and hold information.</a:t>
            </a:r>
          </a:p>
          <a:p>
            <a:pPr marL="342900" lvl="0" indent="-342900">
              <a:lnSpc>
                <a:spcPct val="107000"/>
              </a:lnSpc>
              <a:buFont typeface="Symbol" panose="05050102010706020507" pitchFamily="18" charset="2"/>
              <a:buChar char=""/>
            </a:pPr>
            <a:r>
              <a:rPr lang="en-GB" sz="1400" dirty="0">
                <a:effectLst/>
                <a:latin typeface="Calibri" panose="020F0502020204030204" pitchFamily="34" charset="0"/>
                <a:ea typeface="Calibri" panose="020F0502020204030204" pitchFamily="34" charset="0"/>
                <a:cs typeface="Times New Roman" panose="02020603050405020304" pitchFamily="18" charset="0"/>
              </a:rPr>
              <a:t>Aim to have finished your revision by early evening, as the later it gets, the less effective your memory is.</a:t>
            </a:r>
          </a:p>
          <a:p>
            <a:pPr marL="342900" lvl="0" indent="-342900">
              <a:lnSpc>
                <a:spcPct val="107000"/>
              </a:lnSpc>
              <a:spcAft>
                <a:spcPts val="800"/>
              </a:spcAft>
              <a:buFont typeface="Symbol" panose="05050102010706020507" pitchFamily="18" charset="2"/>
              <a:buChar char=""/>
            </a:pPr>
            <a:r>
              <a:rPr lang="en-GB" sz="1400" dirty="0">
                <a:effectLst/>
                <a:latin typeface="Calibri" panose="020F0502020204030204" pitchFamily="34" charset="0"/>
                <a:ea typeface="Calibri" panose="020F0502020204030204" pitchFamily="34" charset="0"/>
                <a:cs typeface="Times New Roman" panose="02020603050405020304" pitchFamily="18" charset="0"/>
              </a:rPr>
              <a:t>Make this hour count- remove distractions such as phones etc, make sure you have eaten and drunk, set a timer to go off when the hour is up.</a:t>
            </a:r>
          </a:p>
          <a:p>
            <a:pPr algn="ctr">
              <a:lnSpc>
                <a:spcPct val="107000"/>
              </a:lnSpc>
              <a:spcAft>
                <a:spcPts val="800"/>
              </a:spcAft>
            </a:pPr>
            <a:r>
              <a:rPr lang="en-GB" sz="1400" b="1" i="1" dirty="0">
                <a:solidFill>
                  <a:srgbClr val="FF0000"/>
                </a:solidFill>
                <a:effectLst/>
                <a:latin typeface="Arial Black" panose="020B0A04020102020204" pitchFamily="34" charset="0"/>
                <a:ea typeface="Calibri" panose="020F0502020204030204" pitchFamily="34" charset="0"/>
                <a:cs typeface="Times New Roman" panose="02020603050405020304" pitchFamily="18" charset="0"/>
              </a:rPr>
              <a:t>Most importantly, be absolutely clear on what you are going to do in the hour- having no plan ends in flaky revision that doesn’t have a focus.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041530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E5FEB78-8644-4D78-AF78-8EC7107E24FE}"/>
              </a:ext>
            </a:extLst>
          </p:cNvPr>
          <p:cNvPicPr>
            <a:picLocks noChangeAspect="1"/>
          </p:cNvPicPr>
          <p:nvPr/>
        </p:nvPicPr>
        <p:blipFill rotWithShape="1">
          <a:blip r:embed="rId2"/>
          <a:srcRect b="10590"/>
          <a:stretch/>
        </p:blipFill>
        <p:spPr>
          <a:xfrm>
            <a:off x="363903" y="962311"/>
            <a:ext cx="9927921" cy="4912893"/>
          </a:xfrm>
          <a:prstGeom prst="rect">
            <a:avLst/>
          </a:prstGeom>
        </p:spPr>
      </p:pic>
      <p:sp>
        <p:nvSpPr>
          <p:cNvPr id="4" name="TextBox 3">
            <a:extLst>
              <a:ext uri="{FF2B5EF4-FFF2-40B4-BE49-F238E27FC236}">
                <a16:creationId xmlns:a16="http://schemas.microsoft.com/office/drawing/2014/main" id="{512A7AC1-0356-457D-A9A6-5CEEBFA2ACB7}"/>
              </a:ext>
            </a:extLst>
          </p:cNvPr>
          <p:cNvSpPr txBox="1"/>
          <p:nvPr/>
        </p:nvSpPr>
        <p:spPr>
          <a:xfrm>
            <a:off x="808074" y="242068"/>
            <a:ext cx="9781953" cy="1354217"/>
          </a:xfrm>
          <a:prstGeom prst="rect">
            <a:avLst/>
          </a:prstGeom>
          <a:noFill/>
        </p:spPr>
        <p:txBody>
          <a:bodyPr wrap="square" rtlCol="0">
            <a:spAutoFit/>
          </a:bodyPr>
          <a:lstStyle/>
          <a:p>
            <a:pPr algn="ctr"/>
            <a:r>
              <a:rPr lang="en-GB" sz="3200" b="1" dirty="0">
                <a:solidFill>
                  <a:srgbClr val="FF0000"/>
                </a:solidFill>
              </a:rPr>
              <a:t>Planning Your Revision</a:t>
            </a:r>
          </a:p>
          <a:p>
            <a:pPr algn="ctr"/>
            <a:r>
              <a:rPr lang="en-GB" sz="3200" b="1" dirty="0">
                <a:solidFill>
                  <a:srgbClr val="FF0000"/>
                </a:solidFill>
              </a:rPr>
              <a:t>Spacing and Interleaving</a:t>
            </a:r>
          </a:p>
          <a:p>
            <a:pPr algn="ctr"/>
            <a:endParaRPr lang="en-GB" dirty="0"/>
          </a:p>
        </p:txBody>
      </p:sp>
      <p:pic>
        <p:nvPicPr>
          <p:cNvPr id="3" name="Picture 2">
            <a:extLst>
              <a:ext uri="{FF2B5EF4-FFF2-40B4-BE49-F238E27FC236}">
                <a16:creationId xmlns:a16="http://schemas.microsoft.com/office/drawing/2014/main" id="{6F20838C-3F18-4F39-BCD9-D4DF27EBDB1C}"/>
              </a:ext>
            </a:extLst>
          </p:cNvPr>
          <p:cNvPicPr>
            <a:picLocks noChangeAspect="1"/>
          </p:cNvPicPr>
          <p:nvPr/>
        </p:nvPicPr>
        <p:blipFill>
          <a:blip r:embed="rId3"/>
          <a:stretch>
            <a:fillRect/>
          </a:stretch>
        </p:blipFill>
        <p:spPr>
          <a:xfrm>
            <a:off x="6607514" y="5230170"/>
            <a:ext cx="2889754" cy="1481456"/>
          </a:xfrm>
          <a:prstGeom prst="rect">
            <a:avLst/>
          </a:prstGeom>
        </p:spPr>
      </p:pic>
    </p:spTree>
    <p:extLst>
      <p:ext uri="{BB962C8B-B14F-4D97-AF65-F5344CB8AC3E}">
        <p14:creationId xmlns:p14="http://schemas.microsoft.com/office/powerpoint/2010/main" val="29603026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4DA8577-2EE3-441F-AE32-62DADAC6185D}"/>
              </a:ext>
            </a:extLst>
          </p:cNvPr>
          <p:cNvSpPr/>
          <p:nvPr/>
        </p:nvSpPr>
        <p:spPr>
          <a:xfrm>
            <a:off x="421821" y="150089"/>
            <a:ext cx="10115550" cy="3410677"/>
          </a:xfrm>
          <a:prstGeom prst="rect">
            <a:avLst/>
          </a:prstGeom>
        </p:spPr>
        <p:txBody>
          <a:bodyPr wrap="square">
            <a:spAutoFit/>
          </a:bodyPr>
          <a:lstStyle/>
          <a:p>
            <a:pPr algn="ctr">
              <a:lnSpc>
                <a:spcPct val="107000"/>
              </a:lnSpc>
              <a:spcAft>
                <a:spcPts val="800"/>
              </a:spcAft>
            </a:pPr>
            <a:r>
              <a:rPr lang="en-GB" sz="3600" b="1" dirty="0">
                <a:solidFill>
                  <a:srgbClr val="FF0000"/>
                </a:solidFill>
                <a:latin typeface="Calibri body"/>
                <a:ea typeface="Calibri" panose="020F0502020204030204" pitchFamily="34" charset="0"/>
                <a:cs typeface="Times New Roman" panose="02020603050405020304" pitchFamily="18" charset="0"/>
              </a:rPr>
              <a:t>Revision timetable</a:t>
            </a:r>
          </a:p>
          <a:p>
            <a:pPr marL="342900" lvl="0" indent="-342900">
              <a:lnSpc>
                <a:spcPct val="107000"/>
              </a:lnSpc>
              <a:spcAft>
                <a:spcPts val="0"/>
              </a:spcAft>
              <a:buFont typeface="+mj-lt"/>
              <a:buAutoNum type="arabicPeriod"/>
            </a:pPr>
            <a:r>
              <a:rPr lang="en-GB" sz="1600" dirty="0">
                <a:latin typeface="Calibri" panose="020F0502020204030204" pitchFamily="34" charset="0"/>
                <a:ea typeface="Calibri" panose="020F0502020204030204" pitchFamily="34" charset="0"/>
                <a:cs typeface="Times New Roman" panose="02020603050405020304" pitchFamily="18" charset="0"/>
              </a:rPr>
              <a:t>Look at your subjects and identify where your strengths and weaknesses are, use a RAG sheet</a:t>
            </a:r>
          </a:p>
          <a:p>
            <a:pPr marL="342900" lvl="0" indent="-342900">
              <a:lnSpc>
                <a:spcPct val="107000"/>
              </a:lnSpc>
              <a:spcAft>
                <a:spcPts val="0"/>
              </a:spcAft>
              <a:buFont typeface="+mj-lt"/>
              <a:buAutoNum type="arabicPeriod"/>
            </a:pPr>
            <a:r>
              <a:rPr lang="en-GB" sz="1600" dirty="0">
                <a:latin typeface="Calibri" panose="020F0502020204030204" pitchFamily="34" charset="0"/>
                <a:ea typeface="Calibri" panose="020F0502020204030204" pitchFamily="34" charset="0"/>
                <a:cs typeface="Times New Roman" panose="02020603050405020304" pitchFamily="18" charset="0"/>
              </a:rPr>
              <a:t>Categorise subjects Easy, Medium, Hard</a:t>
            </a:r>
          </a:p>
          <a:p>
            <a:pPr marL="342900" lvl="0" indent="-342900">
              <a:lnSpc>
                <a:spcPct val="107000"/>
              </a:lnSpc>
              <a:spcAft>
                <a:spcPts val="0"/>
              </a:spcAft>
              <a:buFont typeface="+mj-lt"/>
              <a:buAutoNum type="arabicPeriod"/>
            </a:pPr>
            <a:r>
              <a:rPr lang="en-GB" sz="1600" dirty="0">
                <a:latin typeface="Calibri" panose="020F0502020204030204" pitchFamily="34" charset="0"/>
                <a:ea typeface="Calibri" panose="020F0502020204030204" pitchFamily="34" charset="0"/>
                <a:cs typeface="Times New Roman" panose="02020603050405020304" pitchFamily="18" charset="0"/>
              </a:rPr>
              <a:t>Create a timetable with 30-45 minute sessions, with a start and finish time (maybe use a timer to remind you), start with a hard subject, followed by a medium subject and end on an easy subject. Make sure to give yourself a break in between subjects</a:t>
            </a:r>
          </a:p>
          <a:p>
            <a:pPr marL="342900" lvl="0" indent="-342900">
              <a:lnSpc>
                <a:spcPct val="107000"/>
              </a:lnSpc>
              <a:spcAft>
                <a:spcPts val="0"/>
              </a:spcAft>
              <a:buFont typeface="+mj-lt"/>
              <a:buAutoNum type="arabicPeriod"/>
            </a:pPr>
            <a:r>
              <a:rPr lang="en-GB" sz="1600" dirty="0">
                <a:latin typeface="Calibri" panose="020F0502020204030204" pitchFamily="34" charset="0"/>
                <a:ea typeface="Calibri" panose="020F0502020204030204" pitchFamily="34" charset="0"/>
                <a:cs typeface="Times New Roman" panose="02020603050405020304" pitchFamily="18" charset="0"/>
              </a:rPr>
              <a:t>Be clear in what topic you are going to revise</a:t>
            </a:r>
          </a:p>
          <a:p>
            <a:pPr marL="342900" lvl="0" indent="-342900">
              <a:lnSpc>
                <a:spcPct val="107000"/>
              </a:lnSpc>
              <a:spcAft>
                <a:spcPts val="0"/>
              </a:spcAft>
              <a:buFont typeface="+mj-lt"/>
              <a:buAutoNum type="arabicPeriod"/>
            </a:pPr>
            <a:r>
              <a:rPr lang="en-GB" sz="1600" dirty="0">
                <a:latin typeface="Calibri" panose="020F0502020204030204" pitchFamily="34" charset="0"/>
                <a:ea typeface="Calibri" panose="020F0502020204030204" pitchFamily="34" charset="0"/>
                <a:cs typeface="Times New Roman" panose="02020603050405020304" pitchFamily="18" charset="0"/>
              </a:rPr>
              <a:t>Evenly spread out revision between subjects</a:t>
            </a:r>
          </a:p>
          <a:p>
            <a:pPr marL="342900" lvl="0" indent="-342900">
              <a:lnSpc>
                <a:spcPct val="107000"/>
              </a:lnSpc>
              <a:spcAft>
                <a:spcPts val="0"/>
              </a:spcAft>
              <a:buFont typeface="+mj-lt"/>
              <a:buAutoNum type="arabicPeriod"/>
            </a:pPr>
            <a:r>
              <a:rPr lang="en-GB" sz="1600" dirty="0">
                <a:latin typeface="Calibri" panose="020F0502020204030204" pitchFamily="34" charset="0"/>
                <a:ea typeface="Calibri" panose="020F0502020204030204" pitchFamily="34" charset="0"/>
                <a:cs typeface="Times New Roman" panose="02020603050405020304" pitchFamily="18" charset="0"/>
              </a:rPr>
              <a:t>Schedule review session on what you have already revised</a:t>
            </a:r>
          </a:p>
          <a:p>
            <a:pPr marL="342900" lvl="0" indent="-342900">
              <a:lnSpc>
                <a:spcPct val="107000"/>
              </a:lnSpc>
              <a:spcAft>
                <a:spcPts val="0"/>
              </a:spcAft>
              <a:buFont typeface="+mj-lt"/>
              <a:buAutoNum type="arabicPeriod"/>
            </a:pPr>
            <a:r>
              <a:rPr lang="en-GB" sz="1600" dirty="0">
                <a:latin typeface="Calibri" panose="020F0502020204030204" pitchFamily="34" charset="0"/>
                <a:ea typeface="Calibri" panose="020F0502020204030204" pitchFamily="34" charset="0"/>
                <a:cs typeface="Times New Roman" panose="02020603050405020304" pitchFamily="18" charset="0"/>
              </a:rPr>
              <a:t>Tick off or keep a tracker of what you do revise to help maintain motivation and see your hard work pay off</a:t>
            </a:r>
          </a:p>
          <a:p>
            <a:pPr marL="342900" lvl="0" indent="-342900">
              <a:lnSpc>
                <a:spcPct val="107000"/>
              </a:lnSpc>
              <a:spcAft>
                <a:spcPts val="800"/>
              </a:spcAft>
              <a:buFont typeface="+mj-lt"/>
              <a:buAutoNum type="arabicPeriod"/>
            </a:pPr>
            <a:r>
              <a:rPr lang="en-GB" sz="1600" dirty="0">
                <a:latin typeface="Calibri" panose="020F0502020204030204" pitchFamily="34" charset="0"/>
                <a:ea typeface="Calibri" panose="020F0502020204030204" pitchFamily="34" charset="0"/>
                <a:cs typeface="Times New Roman" panose="02020603050405020304" pitchFamily="18" charset="0"/>
              </a:rPr>
              <a:t>Be kind to yourself and make a reward system and treat yourself at the end of a revision session</a:t>
            </a:r>
          </a:p>
        </p:txBody>
      </p:sp>
      <p:graphicFrame>
        <p:nvGraphicFramePr>
          <p:cNvPr id="6" name="Table 5">
            <a:extLst>
              <a:ext uri="{FF2B5EF4-FFF2-40B4-BE49-F238E27FC236}">
                <a16:creationId xmlns:a16="http://schemas.microsoft.com/office/drawing/2014/main" id="{D9759034-9754-4F5D-AF42-18737D35AF2D}"/>
              </a:ext>
            </a:extLst>
          </p:cNvPr>
          <p:cNvGraphicFramePr>
            <a:graphicFrameLocks noGrp="1"/>
          </p:cNvGraphicFramePr>
          <p:nvPr>
            <p:extLst>
              <p:ext uri="{D42A27DB-BD31-4B8C-83A1-F6EECF244321}">
                <p14:modId xmlns:p14="http://schemas.microsoft.com/office/powerpoint/2010/main" val="2285763903"/>
              </p:ext>
            </p:extLst>
          </p:nvPr>
        </p:nvGraphicFramePr>
        <p:xfrm>
          <a:off x="890270" y="3559814"/>
          <a:ext cx="5725160" cy="777621"/>
        </p:xfrm>
        <a:graphic>
          <a:graphicData uri="http://schemas.openxmlformats.org/drawingml/2006/table">
            <a:tbl>
              <a:tblPr firstRow="1" firstCol="1" bandRow="1">
                <a:tableStyleId>{5C22544A-7EE6-4342-B048-85BDC9FD1C3A}</a:tableStyleId>
              </a:tblPr>
              <a:tblGrid>
                <a:gridCol w="1908175">
                  <a:extLst>
                    <a:ext uri="{9D8B030D-6E8A-4147-A177-3AD203B41FA5}">
                      <a16:colId xmlns:a16="http://schemas.microsoft.com/office/drawing/2014/main" val="695751897"/>
                    </a:ext>
                  </a:extLst>
                </a:gridCol>
                <a:gridCol w="1908175">
                  <a:extLst>
                    <a:ext uri="{9D8B030D-6E8A-4147-A177-3AD203B41FA5}">
                      <a16:colId xmlns:a16="http://schemas.microsoft.com/office/drawing/2014/main" val="781152386"/>
                    </a:ext>
                  </a:extLst>
                </a:gridCol>
                <a:gridCol w="1908810">
                  <a:extLst>
                    <a:ext uri="{9D8B030D-6E8A-4147-A177-3AD203B41FA5}">
                      <a16:colId xmlns:a16="http://schemas.microsoft.com/office/drawing/2014/main" val="2151951517"/>
                    </a:ext>
                  </a:extLst>
                </a:gridCol>
              </a:tblGrid>
              <a:tr h="149193">
                <a:tc>
                  <a:txBody>
                    <a:bodyPr/>
                    <a:lstStyle/>
                    <a:p>
                      <a:pPr>
                        <a:lnSpc>
                          <a:spcPct val="107000"/>
                        </a:lnSpc>
                        <a:spcAft>
                          <a:spcPts val="0"/>
                        </a:spcAft>
                      </a:pPr>
                      <a:r>
                        <a:rPr lang="en-GB" sz="1400">
                          <a:effectLst/>
                        </a:rPr>
                        <a:t>Hard</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400">
                          <a:effectLst/>
                        </a:rPr>
                        <a:t>Medium</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400">
                          <a:effectLst/>
                        </a:rPr>
                        <a:t>Easy</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42679947"/>
                  </a:ext>
                </a:extLst>
              </a:tr>
              <a:tr h="559435">
                <a:tc>
                  <a:txBody>
                    <a:bodyPr/>
                    <a:lstStyle/>
                    <a:p>
                      <a:pPr>
                        <a:lnSpc>
                          <a:spcPct val="107000"/>
                        </a:lnSpc>
                        <a:spcAft>
                          <a:spcPts val="0"/>
                        </a:spcAft>
                      </a:pPr>
                      <a:r>
                        <a:rPr lang="en-GB" sz="1100">
                          <a:effectLst/>
                        </a:rPr>
                        <a:t>Biology</a:t>
                      </a:r>
                    </a:p>
                    <a:p>
                      <a:pPr>
                        <a:lnSpc>
                          <a:spcPct val="107000"/>
                        </a:lnSpc>
                        <a:spcAft>
                          <a:spcPts val="0"/>
                        </a:spcAft>
                      </a:pPr>
                      <a:r>
                        <a:rPr lang="en-GB" sz="1100">
                          <a:effectLst/>
                        </a:rPr>
                        <a:t>Chemistry</a:t>
                      </a:r>
                    </a:p>
                    <a:p>
                      <a:pPr>
                        <a:lnSpc>
                          <a:spcPct val="107000"/>
                        </a:lnSpc>
                        <a:spcAft>
                          <a:spcPts val="0"/>
                        </a:spcAft>
                      </a:pPr>
                      <a:r>
                        <a:rPr lang="en-GB" sz="1100">
                          <a:effectLst/>
                        </a:rPr>
                        <a:t>Maths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dirty="0">
                          <a:effectLst/>
                        </a:rPr>
                        <a:t>Physics</a:t>
                      </a:r>
                    </a:p>
                    <a:p>
                      <a:pPr>
                        <a:lnSpc>
                          <a:spcPct val="107000"/>
                        </a:lnSpc>
                        <a:spcAft>
                          <a:spcPts val="0"/>
                        </a:spcAft>
                      </a:pPr>
                      <a:r>
                        <a:rPr lang="en-GB" sz="1100" dirty="0">
                          <a:effectLst/>
                        </a:rPr>
                        <a:t>Geography</a:t>
                      </a:r>
                    </a:p>
                    <a:p>
                      <a:pPr>
                        <a:lnSpc>
                          <a:spcPct val="107000"/>
                        </a:lnSpc>
                        <a:spcAft>
                          <a:spcPts val="0"/>
                        </a:spcAft>
                      </a:pPr>
                      <a:r>
                        <a:rPr lang="en-GB" sz="11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dirty="0">
                          <a:effectLst/>
                        </a:rPr>
                        <a:t>History</a:t>
                      </a:r>
                    </a:p>
                    <a:p>
                      <a:pPr>
                        <a:lnSpc>
                          <a:spcPct val="107000"/>
                        </a:lnSpc>
                        <a:spcAft>
                          <a:spcPts val="0"/>
                        </a:spcAft>
                      </a:pPr>
                      <a:r>
                        <a:rPr lang="en-GB" sz="1100" dirty="0">
                          <a:effectLst/>
                        </a:rPr>
                        <a:t>RS</a:t>
                      </a:r>
                    </a:p>
                    <a:p>
                      <a:pPr>
                        <a:lnSpc>
                          <a:spcPct val="107000"/>
                        </a:lnSpc>
                        <a:spcAft>
                          <a:spcPts val="0"/>
                        </a:spcAft>
                      </a:pPr>
                      <a:r>
                        <a:rPr lang="en-GB" sz="1100" dirty="0">
                          <a:effectLst/>
                        </a:rPr>
                        <a:t>English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16846836"/>
                  </a:ext>
                </a:extLst>
              </a:tr>
            </a:tbl>
          </a:graphicData>
        </a:graphic>
      </p:graphicFrame>
      <p:graphicFrame>
        <p:nvGraphicFramePr>
          <p:cNvPr id="7" name="Table 6">
            <a:extLst>
              <a:ext uri="{FF2B5EF4-FFF2-40B4-BE49-F238E27FC236}">
                <a16:creationId xmlns:a16="http://schemas.microsoft.com/office/drawing/2014/main" id="{B0C00FBD-7B1C-44C5-9E05-3E24D7B851DF}"/>
              </a:ext>
            </a:extLst>
          </p:cNvPr>
          <p:cNvGraphicFramePr>
            <a:graphicFrameLocks noGrp="1"/>
          </p:cNvGraphicFramePr>
          <p:nvPr>
            <p:extLst>
              <p:ext uri="{D42A27DB-BD31-4B8C-83A1-F6EECF244321}">
                <p14:modId xmlns:p14="http://schemas.microsoft.com/office/powerpoint/2010/main" val="2473002495"/>
              </p:ext>
            </p:extLst>
          </p:nvPr>
        </p:nvGraphicFramePr>
        <p:xfrm>
          <a:off x="7740650" y="3539881"/>
          <a:ext cx="1882140" cy="2861375"/>
        </p:xfrm>
        <a:graphic>
          <a:graphicData uri="http://schemas.openxmlformats.org/drawingml/2006/table">
            <a:tbl>
              <a:tblPr firstRow="1" firstCol="1" bandRow="1">
                <a:tableStyleId>{5C22544A-7EE6-4342-B048-85BDC9FD1C3A}</a:tableStyleId>
              </a:tblPr>
              <a:tblGrid>
                <a:gridCol w="935990">
                  <a:extLst>
                    <a:ext uri="{9D8B030D-6E8A-4147-A177-3AD203B41FA5}">
                      <a16:colId xmlns:a16="http://schemas.microsoft.com/office/drawing/2014/main" val="2223853535"/>
                    </a:ext>
                  </a:extLst>
                </a:gridCol>
                <a:gridCol w="946150">
                  <a:extLst>
                    <a:ext uri="{9D8B030D-6E8A-4147-A177-3AD203B41FA5}">
                      <a16:colId xmlns:a16="http://schemas.microsoft.com/office/drawing/2014/main" val="3652262060"/>
                    </a:ext>
                  </a:extLst>
                </a:gridCol>
              </a:tblGrid>
              <a:tr h="0">
                <a:tc>
                  <a:txBody>
                    <a:bodyPr/>
                    <a:lstStyle/>
                    <a:p>
                      <a:pPr algn="l">
                        <a:lnSpc>
                          <a:spcPct val="107000"/>
                        </a:lnSpc>
                        <a:spcAft>
                          <a:spcPts val="0"/>
                        </a:spcAft>
                      </a:pPr>
                      <a:r>
                        <a:rPr lang="en-GB" sz="1400">
                          <a:effectLst/>
                        </a:rPr>
                        <a:t>Time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GB" sz="1400">
                          <a:effectLst/>
                        </a:rPr>
                        <a:t>Monday</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9928448"/>
                  </a:ext>
                </a:extLst>
              </a:tr>
              <a:tr h="0">
                <a:tc>
                  <a:txBody>
                    <a:bodyPr/>
                    <a:lstStyle/>
                    <a:p>
                      <a:pPr algn="l">
                        <a:lnSpc>
                          <a:spcPct val="107000"/>
                        </a:lnSpc>
                        <a:spcAft>
                          <a:spcPts val="0"/>
                        </a:spcAft>
                      </a:pPr>
                      <a:r>
                        <a:rPr lang="en-GB" sz="1100" dirty="0">
                          <a:effectLst/>
                        </a:rPr>
                        <a:t>4-4.45</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GB" sz="1100">
                          <a:effectLst/>
                        </a:rPr>
                        <a:t>Science</a:t>
                      </a:r>
                    </a:p>
                    <a:p>
                      <a:pPr algn="l">
                        <a:lnSpc>
                          <a:spcPct val="107000"/>
                        </a:lnSpc>
                        <a:spcAft>
                          <a:spcPts val="0"/>
                        </a:spcAft>
                      </a:pPr>
                      <a:r>
                        <a:rPr lang="en-GB" sz="1100">
                          <a:effectLst/>
                        </a:rPr>
                        <a:t>Biology</a:t>
                      </a:r>
                    </a:p>
                    <a:p>
                      <a:pPr algn="l">
                        <a:lnSpc>
                          <a:spcPct val="107000"/>
                        </a:lnSpc>
                        <a:spcAft>
                          <a:spcPts val="0"/>
                        </a:spcAft>
                      </a:pPr>
                      <a:r>
                        <a:rPr lang="en-GB" sz="1100">
                          <a:effectLst/>
                        </a:rPr>
                        <a:t>Cells and osmosis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1755325"/>
                  </a:ext>
                </a:extLst>
              </a:tr>
              <a:tr h="0">
                <a:tc>
                  <a:txBody>
                    <a:bodyPr/>
                    <a:lstStyle/>
                    <a:p>
                      <a:pPr algn="l">
                        <a:lnSpc>
                          <a:spcPct val="107000"/>
                        </a:lnSpc>
                        <a:spcAft>
                          <a:spcPts val="0"/>
                        </a:spcAft>
                      </a:pPr>
                      <a:r>
                        <a:rPr lang="en-GB" sz="1100" dirty="0">
                          <a:effectLst/>
                        </a:rPr>
                        <a:t>4.45-5.00</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GB" sz="1100">
                          <a:effectLst/>
                        </a:rPr>
                        <a:t>Break</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24696089"/>
                  </a:ext>
                </a:extLst>
              </a:tr>
              <a:tr h="0">
                <a:tc>
                  <a:txBody>
                    <a:bodyPr/>
                    <a:lstStyle/>
                    <a:p>
                      <a:pPr algn="l">
                        <a:lnSpc>
                          <a:spcPct val="107000"/>
                        </a:lnSpc>
                        <a:spcAft>
                          <a:spcPts val="0"/>
                        </a:spcAft>
                      </a:pPr>
                      <a:r>
                        <a:rPr lang="en-GB" sz="1100" dirty="0">
                          <a:effectLst/>
                        </a:rPr>
                        <a:t>5.00-5.45</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GB" sz="1100">
                          <a:effectLst/>
                        </a:rPr>
                        <a:t>Maths</a:t>
                      </a:r>
                    </a:p>
                    <a:p>
                      <a:pPr algn="l">
                        <a:lnSpc>
                          <a:spcPct val="107000"/>
                        </a:lnSpc>
                        <a:spcAft>
                          <a:spcPts val="0"/>
                        </a:spcAft>
                      </a:pPr>
                      <a:r>
                        <a:rPr lang="en-GB" sz="1100">
                          <a:effectLst/>
                        </a:rPr>
                        <a:t>Solving Equations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71719239"/>
                  </a:ext>
                </a:extLst>
              </a:tr>
              <a:tr h="0">
                <a:tc>
                  <a:txBody>
                    <a:bodyPr/>
                    <a:lstStyle/>
                    <a:p>
                      <a:pPr algn="l">
                        <a:lnSpc>
                          <a:spcPct val="107000"/>
                        </a:lnSpc>
                        <a:spcAft>
                          <a:spcPts val="0"/>
                        </a:spcAft>
                      </a:pPr>
                      <a:r>
                        <a:rPr lang="en-GB" sz="1100">
                          <a:effectLst/>
                        </a:rPr>
                        <a:t>5.45-6.00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GB" sz="1100">
                          <a:effectLst/>
                        </a:rPr>
                        <a:t>Break</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90968520"/>
                  </a:ext>
                </a:extLst>
              </a:tr>
              <a:tr h="0">
                <a:tc>
                  <a:txBody>
                    <a:bodyPr/>
                    <a:lstStyle/>
                    <a:p>
                      <a:pPr algn="l">
                        <a:lnSpc>
                          <a:spcPct val="107000"/>
                        </a:lnSpc>
                        <a:spcAft>
                          <a:spcPts val="0"/>
                        </a:spcAft>
                      </a:pPr>
                      <a:r>
                        <a:rPr lang="en-GB" sz="1100">
                          <a:effectLst/>
                        </a:rPr>
                        <a:t>6.00-6.45</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GB" sz="1100">
                          <a:effectLst/>
                        </a:rPr>
                        <a:t>English</a:t>
                      </a:r>
                    </a:p>
                    <a:p>
                      <a:pPr algn="l">
                        <a:lnSpc>
                          <a:spcPct val="107000"/>
                        </a:lnSpc>
                        <a:spcAft>
                          <a:spcPts val="0"/>
                        </a:spcAft>
                      </a:pPr>
                      <a:r>
                        <a:rPr lang="en-GB" sz="1100">
                          <a:effectLst/>
                        </a:rPr>
                        <a:t>3 Quotes on Mr B AIC</a:t>
                      </a:r>
                    </a:p>
                    <a:p>
                      <a:pPr algn="l">
                        <a:lnSpc>
                          <a:spcPct val="107000"/>
                        </a:lnSpc>
                        <a:spcAft>
                          <a:spcPts val="0"/>
                        </a:spcAft>
                      </a:pPr>
                      <a:r>
                        <a:rPr lang="en-GB" sz="11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83972615"/>
                  </a:ext>
                </a:extLst>
              </a:tr>
              <a:tr h="0">
                <a:tc>
                  <a:txBody>
                    <a:bodyPr/>
                    <a:lstStyle/>
                    <a:p>
                      <a:pPr algn="l">
                        <a:lnSpc>
                          <a:spcPct val="107000"/>
                        </a:lnSpc>
                        <a:spcAft>
                          <a:spcPts val="0"/>
                        </a:spcAft>
                      </a:pPr>
                      <a:r>
                        <a:rPr lang="en-GB" sz="1100">
                          <a:effectLst/>
                        </a:rPr>
                        <a:t>6.45-7.00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GB" sz="1100" dirty="0">
                          <a:effectLst/>
                        </a:rPr>
                        <a:t>REVIEW</a:t>
                      </a:r>
                    </a:p>
                    <a:p>
                      <a:pPr algn="l">
                        <a:lnSpc>
                          <a:spcPct val="107000"/>
                        </a:lnSpc>
                        <a:spcAft>
                          <a:spcPts val="0"/>
                        </a:spcAft>
                      </a:pPr>
                      <a:r>
                        <a:rPr lang="en-GB" sz="11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67346793"/>
                  </a:ext>
                </a:extLst>
              </a:tr>
            </a:tbl>
          </a:graphicData>
        </a:graphic>
      </p:graphicFrame>
      <p:sp>
        <p:nvSpPr>
          <p:cNvPr id="8" name="Rectangle 2">
            <a:extLst>
              <a:ext uri="{FF2B5EF4-FFF2-40B4-BE49-F238E27FC236}">
                <a16:creationId xmlns:a16="http://schemas.microsoft.com/office/drawing/2014/main" id="{69E48FAD-E967-496C-820D-297ED0D372BD}"/>
              </a:ext>
            </a:extLst>
          </p:cNvPr>
          <p:cNvSpPr>
            <a:spLocks noChangeArrowheads="1"/>
          </p:cNvSpPr>
          <p:nvPr/>
        </p:nvSpPr>
        <p:spPr bwMode="auto">
          <a:xfrm>
            <a:off x="5154613" y="25701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9" name="TextBox 8">
            <a:extLst>
              <a:ext uri="{FF2B5EF4-FFF2-40B4-BE49-F238E27FC236}">
                <a16:creationId xmlns:a16="http://schemas.microsoft.com/office/drawing/2014/main" id="{6248CEFB-D000-467E-A0C1-CC5A4F1008CC}"/>
              </a:ext>
            </a:extLst>
          </p:cNvPr>
          <p:cNvSpPr txBox="1"/>
          <p:nvPr/>
        </p:nvSpPr>
        <p:spPr>
          <a:xfrm>
            <a:off x="628650" y="4715695"/>
            <a:ext cx="5695950" cy="1815882"/>
          </a:xfrm>
          <a:prstGeom prst="rect">
            <a:avLst/>
          </a:prstGeom>
          <a:noFill/>
        </p:spPr>
        <p:txBody>
          <a:bodyPr wrap="square" rtlCol="0">
            <a:spAutoFit/>
          </a:bodyPr>
          <a:lstStyle/>
          <a:p>
            <a:r>
              <a:rPr lang="en-US" sz="1600" dirty="0"/>
              <a:t>                   TIPS</a:t>
            </a:r>
          </a:p>
          <a:p>
            <a:r>
              <a:rPr lang="en-US" sz="1600" dirty="0"/>
              <a:t>Don’t be over ambitious – break work down into small chunks. Assess how familiar you are with each topic and focus on your weak areas. Use different </a:t>
            </a:r>
            <a:r>
              <a:rPr lang="en-US" sz="1600" dirty="0" err="1"/>
              <a:t>colours</a:t>
            </a:r>
            <a:r>
              <a:rPr lang="en-US" sz="1600" dirty="0"/>
              <a:t> for different topics. Remember to keep reviewing what you have revised and testing yourself at the end of the day, the next day and the end of the week - this will help you to recall the information in the exam.</a:t>
            </a:r>
            <a:endParaRPr lang="en-GB" sz="1600" dirty="0"/>
          </a:p>
        </p:txBody>
      </p:sp>
    </p:spTree>
    <p:extLst>
      <p:ext uri="{BB962C8B-B14F-4D97-AF65-F5344CB8AC3E}">
        <p14:creationId xmlns:p14="http://schemas.microsoft.com/office/powerpoint/2010/main" val="34036170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9E59CA2-050A-4B8C-B7AB-04D9981E5866}"/>
              </a:ext>
            </a:extLst>
          </p:cNvPr>
          <p:cNvPicPr>
            <a:picLocks noChangeAspect="1"/>
          </p:cNvPicPr>
          <p:nvPr/>
        </p:nvPicPr>
        <p:blipFill rotWithShape="1">
          <a:blip r:embed="rId2"/>
          <a:srcRect l="15001" t="19168" r="15531" b="6666"/>
          <a:stretch/>
        </p:blipFill>
        <p:spPr>
          <a:xfrm>
            <a:off x="519454" y="503288"/>
            <a:ext cx="10435590" cy="6113461"/>
          </a:xfrm>
          <a:prstGeom prst="rect">
            <a:avLst/>
          </a:prstGeom>
        </p:spPr>
      </p:pic>
    </p:spTree>
    <p:extLst>
      <p:ext uri="{BB962C8B-B14F-4D97-AF65-F5344CB8AC3E}">
        <p14:creationId xmlns:p14="http://schemas.microsoft.com/office/powerpoint/2010/main" val="16776269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1060</TotalTime>
  <Words>1853</Words>
  <Application>Microsoft Office PowerPoint</Application>
  <PresentationFormat>Widescreen</PresentationFormat>
  <Paragraphs>209</Paragraphs>
  <Slides>31</Slides>
  <Notes>0</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31</vt:i4>
      </vt:variant>
    </vt:vector>
  </HeadingPairs>
  <TitlesOfParts>
    <vt:vector size="46" baseType="lpstr">
      <vt:lpstr>Arial</vt:lpstr>
      <vt:lpstr>Arial Black</vt:lpstr>
      <vt:lpstr>Bahnschrift Condensed</vt:lpstr>
      <vt:lpstr>Bahnschrift Light</vt:lpstr>
      <vt:lpstr>Bahnschrift SemiLight</vt:lpstr>
      <vt:lpstr>Bradley Hand ITC</vt:lpstr>
      <vt:lpstr>Calibri</vt:lpstr>
      <vt:lpstr>Calibri body</vt:lpstr>
      <vt:lpstr>Calibri Light</vt:lpstr>
      <vt:lpstr>Comic Sans MS</vt:lpstr>
      <vt:lpstr>Segoe UI</vt:lpstr>
      <vt:lpstr>Symbol</vt:lpstr>
      <vt:lpstr>Times New Roman</vt:lpstr>
      <vt:lpstr>Wingdings</vt:lpstr>
      <vt:lpstr>Office Theme</vt:lpstr>
      <vt:lpstr>Year 11 2024-25 Downlands Revision and Exam booklet</vt:lpstr>
      <vt:lpstr>Revision….Where do I Start??</vt:lpstr>
      <vt:lpstr>    Contents     Contents  Revision​ Power Tools Planning Your Revision Spacing and Interleaving How to plan a revision timetable Revision Timetable  Revision Timetable Revision Checklist Revision Process Tracker sheet A plan for retrieval practice Using Flashcards Do’s and Don’ts Leitner System,Flashcards Alternatives to flashcards GCSE POD information and test Create your own improvement plan Template of an improvement plan Wellbeing, managing stress,busy schedule blog GCSE POD mindfulness and positive mind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Downlands Revision and Exam booklet</dc:title>
  <dc:creator>Samantha Medhurst</dc:creator>
  <cp:lastModifiedBy>Holly Spahiu</cp:lastModifiedBy>
  <cp:revision>79</cp:revision>
  <cp:lastPrinted>2023-03-02T12:11:12Z</cp:lastPrinted>
  <dcterms:created xsi:type="dcterms:W3CDTF">2023-02-22T12:57:22Z</dcterms:created>
  <dcterms:modified xsi:type="dcterms:W3CDTF">2024-12-16T12:40:48Z</dcterms:modified>
</cp:coreProperties>
</file>