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3"/>
  </p:notesMasterIdLst>
  <p:sldIdLst>
    <p:sldId id="274" r:id="rId5"/>
    <p:sldId id="276" r:id="rId6"/>
    <p:sldId id="296" r:id="rId7"/>
    <p:sldId id="559" r:id="rId8"/>
    <p:sldId id="560" r:id="rId9"/>
    <p:sldId id="561" r:id="rId10"/>
    <p:sldId id="563" r:id="rId11"/>
    <p:sldId id="258" r:id="rId12"/>
    <p:sldId id="612" r:id="rId13"/>
    <p:sldId id="613" r:id="rId14"/>
    <p:sldId id="585" r:id="rId15"/>
    <p:sldId id="571" r:id="rId16"/>
    <p:sldId id="584" r:id="rId17"/>
    <p:sldId id="579" r:id="rId18"/>
    <p:sldId id="614" r:id="rId19"/>
    <p:sldId id="589" r:id="rId20"/>
    <p:sldId id="275" r:id="rId21"/>
    <p:sldId id="582"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8CFF0"/>
    <a:srgbClr val="002D5B"/>
    <a:srgbClr val="177FC4"/>
    <a:srgbClr val="188BD8"/>
    <a:srgbClr val="1DA5FF"/>
    <a:srgbClr val="002E5C"/>
    <a:srgbClr val="D2DEEF"/>
    <a:srgbClr val="EAEFF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18" autoAdjust="0"/>
    <p:restoredTop sz="94660"/>
  </p:normalViewPr>
  <p:slideViewPr>
    <p:cSldViewPr snapToGrid="0">
      <p:cViewPr varScale="1">
        <p:scale>
          <a:sx n="90" d="100"/>
          <a:sy n="90" d="100"/>
        </p:scale>
        <p:origin x="38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6210BA-521F-4E5C-AE40-478F78AA26A2}" type="datetimeFigureOut">
              <a:rPr lang="en-GB" smtClean="0"/>
              <a:t>04/04/2025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92FA26-C9D2-4B95-A6FF-2EF2EFCBDCA4}" type="slidenum">
              <a:rPr lang="en-GB" smtClean="0"/>
              <a:t>‹#›</a:t>
            </a:fld>
            <a:endParaRPr lang="en-GB"/>
          </a:p>
        </p:txBody>
      </p:sp>
    </p:spTree>
    <p:extLst>
      <p:ext uri="{BB962C8B-B14F-4D97-AF65-F5344CB8AC3E}">
        <p14:creationId xmlns:p14="http://schemas.microsoft.com/office/powerpoint/2010/main" val="36561232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lnSpc>
                <a:spcPct val="200000"/>
              </a:lnSpc>
            </a:pPr>
            <a:r>
              <a:rPr lang="en-GB" sz="1400" kern="1200" dirty="0">
                <a:solidFill>
                  <a:srgbClr val="002060"/>
                </a:solidFill>
                <a:latin typeface="+mn-lt"/>
                <a:ea typeface="+mn-ea"/>
                <a:cs typeface="+mn-cs"/>
              </a:rPr>
              <a:t>The Rayburn Tours Team</a:t>
            </a:r>
          </a:p>
          <a:p>
            <a:r>
              <a:rPr lang="en-GB" dirty="0"/>
              <a:t>We are a family-run company who have been creating unforgettable international experiences for young people for </a:t>
            </a:r>
            <a:r>
              <a:rPr lang="en-GB" b="1" dirty="0"/>
              <a:t>over 50 years</a:t>
            </a:r>
            <a:r>
              <a:rPr lang="en-GB" dirty="0"/>
              <a:t>. </a:t>
            </a:r>
          </a:p>
          <a:p>
            <a:endParaRPr lang="en-GB" dirty="0"/>
          </a:p>
          <a:p>
            <a:r>
              <a:rPr lang="en-GB" dirty="0"/>
              <a:t>With a wealth of expertise, our team of </a:t>
            </a:r>
            <a:r>
              <a:rPr lang="en-GB" b="1" dirty="0"/>
              <a:t>specialists</a:t>
            </a:r>
            <a:r>
              <a:rPr lang="en-GB" dirty="0"/>
              <a:t> are dedicated to ensuring we deliver our promises of safety, support, service and experience time and time again.  </a:t>
            </a:r>
          </a:p>
          <a:p>
            <a:endParaRPr lang="en-GB" dirty="0"/>
          </a:p>
          <a:p>
            <a:pPr>
              <a:lnSpc>
                <a:spcPct val="200000"/>
              </a:lnSpc>
            </a:pPr>
            <a:r>
              <a:rPr lang="en-GB" sz="1400" dirty="0">
                <a:solidFill>
                  <a:srgbClr val="002060"/>
                </a:solidFill>
              </a:rPr>
              <a:t>Our Customers</a:t>
            </a:r>
          </a:p>
          <a:p>
            <a:r>
              <a:rPr lang="en-GB" dirty="0"/>
              <a:t>Taking care of the travel arrangements for </a:t>
            </a:r>
            <a:r>
              <a:rPr lang="en-GB" b="1" dirty="0"/>
              <a:t>23,000 young people </a:t>
            </a:r>
            <a:r>
              <a:rPr lang="en-GB" dirty="0"/>
              <a:t>each year and with an average customer service rating of </a:t>
            </a:r>
            <a:r>
              <a:rPr lang="en-GB" b="1" dirty="0"/>
              <a:t>4.7 out of 5</a:t>
            </a:r>
            <a:r>
              <a:rPr lang="en-GB" dirty="0"/>
              <a:t>, your child is at the centre of everything we do. </a:t>
            </a:r>
          </a:p>
          <a:p>
            <a:endParaRPr lang="en-GB" dirty="0"/>
          </a:p>
          <a:p>
            <a:pPr>
              <a:lnSpc>
                <a:spcPct val="200000"/>
              </a:lnSpc>
            </a:pPr>
            <a:r>
              <a:rPr lang="en-GB" sz="1400" dirty="0">
                <a:solidFill>
                  <a:srgbClr val="002060"/>
                </a:solidFill>
                <a:latin typeface="Hind Light" panose="02000000000000000000" pitchFamily="2" charset="0"/>
                <a:cs typeface="Hind Light" panose="02000000000000000000" pitchFamily="2" charset="0"/>
              </a:rPr>
              <a:t>Our Customers</a:t>
            </a:r>
          </a:p>
          <a:p>
            <a:pPr marL="285750" indent="-285750">
              <a:buFont typeface="Arial" panose="020B0604020202020204" pitchFamily="34" charset="0"/>
              <a:buChar char="•"/>
            </a:pPr>
            <a:r>
              <a:rPr lang="en-GB" dirty="0">
                <a:latin typeface="Hind Light" panose="02000000000000000000" pitchFamily="2" charset="0"/>
                <a:cs typeface="Hind Light" panose="02000000000000000000" pitchFamily="2" charset="0"/>
              </a:rPr>
              <a:t>Taking care of the travel arrangements for </a:t>
            </a:r>
            <a:r>
              <a:rPr lang="en-GB" b="1" dirty="0">
                <a:latin typeface="Hind Light" panose="02000000000000000000" pitchFamily="2" charset="0"/>
                <a:cs typeface="Hind Light" panose="02000000000000000000" pitchFamily="2" charset="0"/>
              </a:rPr>
              <a:t>23,000 young people </a:t>
            </a:r>
            <a:r>
              <a:rPr lang="en-GB" dirty="0">
                <a:latin typeface="Hind Light" panose="02000000000000000000" pitchFamily="2" charset="0"/>
                <a:cs typeface="Hind Light" panose="02000000000000000000" pitchFamily="2" charset="0"/>
              </a:rPr>
              <a:t>each year</a:t>
            </a:r>
          </a:p>
          <a:p>
            <a:pPr marL="285750" indent="-285750">
              <a:buFont typeface="Arial" panose="020B0604020202020204" pitchFamily="34" charset="0"/>
              <a:buChar char="•"/>
            </a:pPr>
            <a:r>
              <a:rPr lang="en-GB" dirty="0">
                <a:latin typeface="Hind Light" panose="02000000000000000000" pitchFamily="2" charset="0"/>
                <a:cs typeface="Hind Light" panose="02000000000000000000" pitchFamily="2" charset="0"/>
              </a:rPr>
              <a:t>Average customer service rating of </a:t>
            </a:r>
            <a:r>
              <a:rPr lang="en-GB" b="1" dirty="0">
                <a:latin typeface="Hind Light" panose="02000000000000000000" pitchFamily="2" charset="0"/>
                <a:cs typeface="Hind Light" panose="02000000000000000000" pitchFamily="2" charset="0"/>
              </a:rPr>
              <a:t>4.7 out of 5</a:t>
            </a:r>
            <a:endParaRPr lang="en-GB" dirty="0">
              <a:latin typeface="Hind Light" panose="02000000000000000000" pitchFamily="2" charset="0"/>
              <a:cs typeface="Hind Light" panose="02000000000000000000" pitchFamily="2"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B90513-717E-409D-9A0A-E394A8A28A4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8178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54D9A8-B20F-EC82-D22F-220827F690D1}"/>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p>
        </p:txBody>
      </p:sp>
      <p:sp>
        <p:nvSpPr>
          <p:cNvPr id="3" name="Content Placeholder 2">
            <a:extLst>
              <a:ext uri="{FF2B5EF4-FFF2-40B4-BE49-F238E27FC236}">
                <a16:creationId xmlns:a16="http://schemas.microsoft.com/office/drawing/2014/main" id="{B277D6CE-7895-83E5-EC59-09A82603D833}"/>
              </a:ext>
            </a:extLst>
          </p:cNvPr>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C39B9688-C59C-BF93-743C-B95C580560E7}"/>
              </a:ext>
            </a:extLst>
          </p:cNvPr>
          <p:cNvSpPr>
            <a:spLocks noGrp="1"/>
          </p:cNvSpPr>
          <p:nvPr>
            <p:ph type="dt" sz="half" idx="10"/>
          </p:nvPr>
        </p:nvSpPr>
        <p:spPr>
          <a:xfrm>
            <a:off x="838200" y="6356350"/>
            <a:ext cx="2743200" cy="365125"/>
          </a:xfrm>
          <a:prstGeom prst="rect">
            <a:avLst/>
          </a:prstGeom>
        </p:spPr>
        <p:txBody>
          <a:bodyPr/>
          <a:lstStyle/>
          <a:p>
            <a:fld id="{1947EBA5-FCC6-436F-9CF1-F324117CAF1F}" type="datetimeFigureOut">
              <a:rPr lang="en-GB" smtClean="0"/>
              <a:t>04/04/2025</a:t>
            </a:fld>
            <a:endParaRPr lang="en-GB"/>
          </a:p>
        </p:txBody>
      </p:sp>
      <p:sp>
        <p:nvSpPr>
          <p:cNvPr id="5" name="Footer Placeholder 4">
            <a:extLst>
              <a:ext uri="{FF2B5EF4-FFF2-40B4-BE49-F238E27FC236}">
                <a16:creationId xmlns:a16="http://schemas.microsoft.com/office/drawing/2014/main" id="{1BFD8B84-70C0-657C-5CD8-77008A271163}"/>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A095126B-21CC-800D-5D94-48E3D212760B}"/>
              </a:ext>
            </a:extLst>
          </p:cNvPr>
          <p:cNvSpPr>
            <a:spLocks noGrp="1"/>
          </p:cNvSpPr>
          <p:nvPr>
            <p:ph type="sldNum" sz="quarter" idx="12"/>
          </p:nvPr>
        </p:nvSpPr>
        <p:spPr>
          <a:xfrm>
            <a:off x="8610600" y="6356350"/>
            <a:ext cx="2743200" cy="365125"/>
          </a:xfrm>
          <a:prstGeom prst="rect">
            <a:avLst/>
          </a:prstGeom>
        </p:spPr>
        <p:txBody>
          <a:bodyPr/>
          <a:lstStyle/>
          <a:p>
            <a:fld id="{3520E583-774A-41DB-82F8-38E9C2AF436A}" type="slidenum">
              <a:rPr lang="en-GB" smtClean="0"/>
              <a:t>‹#›</a:t>
            </a:fld>
            <a:endParaRPr lang="en-GB"/>
          </a:p>
        </p:txBody>
      </p:sp>
    </p:spTree>
    <p:extLst>
      <p:ext uri="{BB962C8B-B14F-4D97-AF65-F5344CB8AC3E}">
        <p14:creationId xmlns:p14="http://schemas.microsoft.com/office/powerpoint/2010/main" val="5007069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68C2560D-EC28-3B41-86E8-18F1CE0113B4}" type="datetimeFigureOut">
              <a:rPr lang="en-US" smtClean="0"/>
              <a:t>4/4/2025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Tree>
    <p:extLst>
      <p:ext uri="{BB962C8B-B14F-4D97-AF65-F5344CB8AC3E}">
        <p14:creationId xmlns:p14="http://schemas.microsoft.com/office/powerpoint/2010/main" val="3930783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ACDB3CC-F982-40F9-8DD6-BCC9AFBF44BD}" type="datetime1">
              <a:rPr lang="en-US" smtClean="0"/>
              <a:pPr/>
              <a:t>4/4/2025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88E988-FB04-AB4E-BE5A-59F242AF7F7A}" type="slidenum">
              <a:rPr lang="en-US" smtClean="0"/>
              <a:t>‹#›</a:t>
            </a:fld>
            <a:endParaRPr lang="en-US"/>
          </a:p>
        </p:txBody>
      </p:sp>
    </p:spTree>
    <p:extLst>
      <p:ext uri="{BB962C8B-B14F-4D97-AF65-F5344CB8AC3E}">
        <p14:creationId xmlns:p14="http://schemas.microsoft.com/office/powerpoint/2010/main" val="341312927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715C7073-3F55-DAD4-85D7-52FF98D3A1E5}"/>
              </a:ext>
            </a:extLst>
          </p:cNvPr>
          <p:cNvGrpSpPr/>
          <p:nvPr userDrawn="1"/>
        </p:nvGrpSpPr>
        <p:grpSpPr>
          <a:xfrm>
            <a:off x="0" y="6215264"/>
            <a:ext cx="12192000" cy="642736"/>
            <a:chOff x="0" y="6215264"/>
            <a:chExt cx="12192000" cy="642736"/>
          </a:xfrm>
        </p:grpSpPr>
        <p:sp>
          <p:nvSpPr>
            <p:cNvPr id="16" name="Rectangle 15">
              <a:extLst>
                <a:ext uri="{FF2B5EF4-FFF2-40B4-BE49-F238E27FC236}">
                  <a16:creationId xmlns:a16="http://schemas.microsoft.com/office/drawing/2014/main" id="{00BEAD97-357B-3D50-F331-F3690F04CC2F}"/>
                </a:ext>
              </a:extLst>
            </p:cNvPr>
            <p:cNvSpPr/>
            <p:nvPr userDrawn="1"/>
          </p:nvSpPr>
          <p:spPr>
            <a:xfrm>
              <a:off x="0" y="6215264"/>
              <a:ext cx="12192000" cy="6427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t> </a:t>
              </a:r>
            </a:p>
          </p:txBody>
        </p:sp>
        <p:pic>
          <p:nvPicPr>
            <p:cNvPr id="17" name="Picture 16">
              <a:extLst>
                <a:ext uri="{FF2B5EF4-FFF2-40B4-BE49-F238E27FC236}">
                  <a16:creationId xmlns:a16="http://schemas.microsoft.com/office/drawing/2014/main" id="{95A1AEB8-AC8F-FA6E-A9D8-8460954CC6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38216" y="6384537"/>
              <a:ext cx="3191317" cy="298522"/>
            </a:xfrm>
            <a:prstGeom prst="rect">
              <a:avLst/>
            </a:prstGeom>
          </p:spPr>
        </p:pic>
        <p:pic>
          <p:nvPicPr>
            <p:cNvPr id="18" name="Picture 17" descr="A blue and white logo&#10;&#10;Description automatically generated">
              <a:extLst>
                <a:ext uri="{FF2B5EF4-FFF2-40B4-BE49-F238E27FC236}">
                  <a16:creationId xmlns:a16="http://schemas.microsoft.com/office/drawing/2014/main" id="{BAE6459A-750B-6DD0-2A2A-3784F3877B2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1876" y="6333257"/>
              <a:ext cx="1822450" cy="410462"/>
            </a:xfrm>
            <a:prstGeom prst="rect">
              <a:avLst/>
            </a:prstGeom>
          </p:spPr>
        </p:pic>
      </p:grpSp>
    </p:spTree>
    <p:extLst>
      <p:ext uri="{BB962C8B-B14F-4D97-AF65-F5344CB8AC3E}">
        <p14:creationId xmlns:p14="http://schemas.microsoft.com/office/powerpoint/2010/main" val="3369444439"/>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g"/><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1.xml"/><Relationship Id="rId6" Type="http://schemas.openxmlformats.org/officeDocument/2006/relationships/image" Target="../media/image26.jpeg"/><Relationship Id="rId5" Type="http://schemas.openxmlformats.org/officeDocument/2006/relationships/image" Target="../media/image25.png"/><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rayburntours.com/safety-financial-security/useful-downloads/"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14" name="Rectangle 13"/>
          <p:cNvSpPr/>
          <p:nvPr/>
        </p:nvSpPr>
        <p:spPr>
          <a:xfrm>
            <a:off x="502352" y="458069"/>
            <a:ext cx="3519232" cy="177205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9" name="TextBox 18"/>
          <p:cNvSpPr txBox="1"/>
          <p:nvPr/>
        </p:nvSpPr>
        <p:spPr>
          <a:xfrm>
            <a:off x="797671" y="1329245"/>
            <a:ext cx="2789998" cy="338554"/>
          </a:xfrm>
          <a:prstGeom prst="rect">
            <a:avLst/>
          </a:prstGeom>
          <a:noFill/>
        </p:spPr>
        <p:txBody>
          <a:bodyPr wrap="square" rtlCol="0">
            <a:spAutoFit/>
          </a:bodyPr>
          <a:lstStyle/>
          <a:p>
            <a:r>
              <a:rPr lang="en-US" sz="1600" b="1" dirty="0">
                <a:solidFill>
                  <a:srgbClr val="177FC4"/>
                </a:solidFill>
                <a:latin typeface="Montserrat Black" panose="00000A00000000000000" pitchFamily="2" charset="0"/>
                <a:cs typeface="Montserrat Black"/>
              </a:rPr>
              <a:t>Sports Tour</a:t>
            </a:r>
          </a:p>
        </p:txBody>
      </p:sp>
      <p:sp>
        <p:nvSpPr>
          <p:cNvPr id="7" name="TextBox 6">
            <a:extLst>
              <a:ext uri="{FF2B5EF4-FFF2-40B4-BE49-F238E27FC236}">
                <a16:creationId xmlns:a16="http://schemas.microsoft.com/office/drawing/2014/main" id="{8C79C4BC-8DF5-4C7C-81FD-8EB2AE0AF0F8}"/>
              </a:ext>
            </a:extLst>
          </p:cNvPr>
          <p:cNvSpPr txBox="1"/>
          <p:nvPr/>
        </p:nvSpPr>
        <p:spPr>
          <a:xfrm>
            <a:off x="797671" y="1673852"/>
            <a:ext cx="2619063" cy="253916"/>
          </a:xfrm>
          <a:prstGeom prst="rect">
            <a:avLst/>
          </a:prstGeom>
          <a:noFill/>
        </p:spPr>
        <p:txBody>
          <a:bodyPr wrap="square" rtlCol="0">
            <a:spAutoFit/>
          </a:bodyPr>
          <a:lstStyle/>
          <a:p>
            <a:r>
              <a:rPr lang="en-US" sz="1050" b="1" dirty="0">
                <a:solidFill>
                  <a:schemeClr val="tx1">
                    <a:lumMod val="75000"/>
                    <a:lumOff val="25000"/>
                  </a:schemeClr>
                </a:solidFill>
                <a:latin typeface="Montserrat" panose="00000500000000000000" pitchFamily="2" charset="0"/>
                <a:cs typeface="Montserrat Black"/>
              </a:rPr>
              <a:t>22</a:t>
            </a:r>
            <a:r>
              <a:rPr lang="en-US" sz="1050" b="1" baseline="30000" dirty="0">
                <a:solidFill>
                  <a:schemeClr val="tx1">
                    <a:lumMod val="75000"/>
                    <a:lumOff val="25000"/>
                  </a:schemeClr>
                </a:solidFill>
                <a:latin typeface="Montserrat" panose="00000500000000000000" pitchFamily="2" charset="0"/>
                <a:cs typeface="Montserrat Black"/>
              </a:rPr>
              <a:t>nd</a:t>
            </a:r>
            <a:r>
              <a:rPr lang="en-US" sz="1050" b="1" dirty="0">
                <a:solidFill>
                  <a:schemeClr val="tx1">
                    <a:lumMod val="75000"/>
                    <a:lumOff val="25000"/>
                  </a:schemeClr>
                </a:solidFill>
                <a:latin typeface="Montserrat" panose="00000500000000000000" pitchFamily="2" charset="0"/>
                <a:cs typeface="Montserrat Black"/>
              </a:rPr>
              <a:t> – 30</a:t>
            </a:r>
            <a:r>
              <a:rPr lang="en-US" sz="1050" b="1" baseline="30000" dirty="0">
                <a:solidFill>
                  <a:schemeClr val="tx1">
                    <a:lumMod val="75000"/>
                    <a:lumOff val="25000"/>
                  </a:schemeClr>
                </a:solidFill>
                <a:latin typeface="Montserrat" panose="00000500000000000000" pitchFamily="2" charset="0"/>
                <a:cs typeface="Montserrat Black"/>
              </a:rPr>
              <a:t>th</a:t>
            </a:r>
            <a:r>
              <a:rPr lang="en-US" sz="1050" b="1" dirty="0">
                <a:solidFill>
                  <a:schemeClr val="tx1">
                    <a:lumMod val="75000"/>
                    <a:lumOff val="25000"/>
                  </a:schemeClr>
                </a:solidFill>
                <a:latin typeface="Montserrat" panose="00000500000000000000" pitchFamily="2" charset="0"/>
                <a:cs typeface="Montserrat Black"/>
              </a:rPr>
              <a:t> May 2026</a:t>
            </a:r>
          </a:p>
        </p:txBody>
      </p:sp>
      <p:sp>
        <p:nvSpPr>
          <p:cNvPr id="12" name="TextBox 11">
            <a:extLst>
              <a:ext uri="{FF2B5EF4-FFF2-40B4-BE49-F238E27FC236}">
                <a16:creationId xmlns:a16="http://schemas.microsoft.com/office/drawing/2014/main" id="{2742E869-7333-A829-1B53-F5785526BFB7}"/>
              </a:ext>
            </a:extLst>
          </p:cNvPr>
          <p:cNvSpPr txBox="1"/>
          <p:nvPr/>
        </p:nvSpPr>
        <p:spPr>
          <a:xfrm>
            <a:off x="797670" y="651107"/>
            <a:ext cx="3085318" cy="769441"/>
          </a:xfrm>
          <a:prstGeom prst="rect">
            <a:avLst/>
          </a:prstGeom>
          <a:noFill/>
        </p:spPr>
        <p:txBody>
          <a:bodyPr wrap="square" rtlCol="0">
            <a:spAutoFit/>
          </a:bodyPr>
          <a:lstStyle/>
          <a:p>
            <a:r>
              <a:rPr lang="en-US" sz="4400" b="1" dirty="0">
                <a:solidFill>
                  <a:schemeClr val="tx1">
                    <a:lumMod val="75000"/>
                    <a:lumOff val="25000"/>
                  </a:schemeClr>
                </a:solidFill>
                <a:latin typeface="Montserrat Black"/>
                <a:cs typeface="Montserrat Black"/>
              </a:rPr>
              <a:t>Sri Lanka</a:t>
            </a:r>
          </a:p>
        </p:txBody>
      </p:sp>
    </p:spTree>
    <p:extLst>
      <p:ext uri="{BB962C8B-B14F-4D97-AF65-F5344CB8AC3E}">
        <p14:creationId xmlns:p14="http://schemas.microsoft.com/office/powerpoint/2010/main" val="28306046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oats on the water next to a beach&#10;&#10;Description automatically generated">
            <a:extLst>
              <a:ext uri="{FF2B5EF4-FFF2-40B4-BE49-F238E27FC236}">
                <a16:creationId xmlns:a16="http://schemas.microsoft.com/office/drawing/2014/main" id="{78606581-A3B0-5624-86CB-6EF72443BE49}"/>
              </a:ext>
            </a:extLst>
          </p:cNvPr>
          <p:cNvPicPr>
            <a:picLocks noChangeAspect="1"/>
          </p:cNvPicPr>
          <p:nvPr/>
        </p:nvPicPr>
        <p:blipFill rotWithShape="1">
          <a:blip r:embed="rId2">
            <a:extLst>
              <a:ext uri="{28A0092B-C50C-407E-A947-70E740481C1C}">
                <a14:useLocalDpi xmlns:a14="http://schemas.microsoft.com/office/drawing/2010/main" val="0"/>
              </a:ext>
            </a:extLst>
          </a:blip>
          <a:srcRect l="39691" r="6573"/>
          <a:stretch/>
        </p:blipFill>
        <p:spPr>
          <a:xfrm>
            <a:off x="7182035" y="193284"/>
            <a:ext cx="4717835" cy="5859262"/>
          </a:xfrm>
          <a:prstGeom prst="rect">
            <a:avLst/>
          </a:prstGeom>
        </p:spPr>
      </p:pic>
      <p:sp>
        <p:nvSpPr>
          <p:cNvPr id="18" name="TextBox 17">
            <a:extLst>
              <a:ext uri="{FF2B5EF4-FFF2-40B4-BE49-F238E27FC236}">
                <a16:creationId xmlns:a16="http://schemas.microsoft.com/office/drawing/2014/main" id="{2F651011-6F5C-0F58-EC5E-C9C7314CB8F1}"/>
              </a:ext>
            </a:extLst>
          </p:cNvPr>
          <p:cNvSpPr txBox="1"/>
          <p:nvPr/>
        </p:nvSpPr>
        <p:spPr>
          <a:xfrm>
            <a:off x="698907" y="1291645"/>
            <a:ext cx="6390530" cy="3662541"/>
          </a:xfrm>
          <a:prstGeom prst="rect">
            <a:avLst/>
          </a:prstGeom>
          <a:noFill/>
        </p:spPr>
        <p:txBody>
          <a:bodyPr wrap="square" rtlCol="0">
            <a:spAutoFit/>
          </a:bodyPr>
          <a:lstStyle/>
          <a:p>
            <a:pPr marL="171450" indent="-171450">
              <a:lnSpc>
                <a:spcPct val="150000"/>
              </a:lnSpc>
              <a:buClr>
                <a:schemeClr val="accent6"/>
              </a:buClr>
              <a:buFont typeface="Wingdings" panose="05000000000000000000" pitchFamily="2" charset="2"/>
              <a:buChar char="ü"/>
            </a:pPr>
            <a:r>
              <a:rPr lang="en-GB" sz="1200" b="1" dirty="0">
                <a:solidFill>
                  <a:schemeClr val="tx1">
                    <a:lumMod val="75000"/>
                    <a:lumOff val="25000"/>
                  </a:schemeClr>
                </a:solidFill>
                <a:latin typeface="Roboto  "/>
                <a:cs typeface="Roboto  "/>
              </a:rPr>
              <a:t>Language</a:t>
            </a:r>
            <a:r>
              <a:rPr lang="en-GB" sz="1200" dirty="0">
                <a:solidFill>
                  <a:schemeClr val="tx1">
                    <a:lumMod val="75000"/>
                    <a:lumOff val="25000"/>
                  </a:schemeClr>
                </a:solidFill>
                <a:latin typeface="Roboto  "/>
                <a:cs typeface="Roboto  "/>
              </a:rPr>
              <a:t>:  Sinhala and Tamil are the official languages of Sri Lanka, but English is widely spoken and understood, especially in urban areas and tourist destinations. Learning a few basic phrases in Sinhala or Tamil can enhance your travel experience and show respect for the local culture.</a:t>
            </a:r>
          </a:p>
          <a:p>
            <a:pPr marL="171450" indent="-171450">
              <a:lnSpc>
                <a:spcPct val="150000"/>
              </a:lnSpc>
              <a:buClr>
                <a:schemeClr val="accent6"/>
              </a:buClr>
              <a:buFont typeface="Wingdings" panose="05000000000000000000" pitchFamily="2" charset="2"/>
              <a:buChar char="ü"/>
            </a:pPr>
            <a:r>
              <a:rPr lang="en-GB" sz="1200" b="1" dirty="0">
                <a:solidFill>
                  <a:schemeClr val="tx1">
                    <a:lumMod val="75000"/>
                    <a:lumOff val="25000"/>
                  </a:schemeClr>
                </a:solidFill>
                <a:latin typeface="Roboto  "/>
                <a:cs typeface="Roboto  "/>
              </a:rPr>
              <a:t>Food</a:t>
            </a:r>
            <a:r>
              <a:rPr lang="en-GB" sz="1200" dirty="0">
                <a:solidFill>
                  <a:schemeClr val="tx1">
                    <a:lumMod val="75000"/>
                    <a:lumOff val="25000"/>
                  </a:schemeClr>
                </a:solidFill>
                <a:latin typeface="Roboto  "/>
                <a:cs typeface="Roboto  "/>
              </a:rPr>
              <a:t>: Sri Lankan cuisine is known for its rich </a:t>
            </a:r>
            <a:r>
              <a:rPr lang="en-GB" sz="1200" dirty="0" err="1">
                <a:solidFill>
                  <a:schemeClr val="tx1">
                    <a:lumMod val="75000"/>
                    <a:lumOff val="25000"/>
                  </a:schemeClr>
                </a:solidFill>
                <a:latin typeface="Roboto  "/>
                <a:cs typeface="Roboto  "/>
              </a:rPr>
              <a:t>flavors</a:t>
            </a:r>
            <a:r>
              <a:rPr lang="en-GB" sz="1200" dirty="0">
                <a:solidFill>
                  <a:schemeClr val="tx1">
                    <a:lumMod val="75000"/>
                    <a:lumOff val="25000"/>
                  </a:schemeClr>
                </a:solidFill>
                <a:latin typeface="Roboto  "/>
                <a:cs typeface="Roboto  "/>
              </a:rPr>
              <a:t>, aromatic spices, and use of fresh seafood and tropical fruits. Don't miss the opportunity to try classic Sri Lankan dishes such as rice and curry (a variety of curries served with rice), hoppers (rice flour pancakes), </a:t>
            </a:r>
            <a:r>
              <a:rPr lang="en-GB" sz="1200" dirty="0" err="1">
                <a:solidFill>
                  <a:schemeClr val="tx1">
                    <a:lumMod val="75000"/>
                    <a:lumOff val="25000"/>
                  </a:schemeClr>
                </a:solidFill>
                <a:latin typeface="Roboto  "/>
                <a:cs typeface="Roboto  "/>
              </a:rPr>
              <a:t>kottu</a:t>
            </a:r>
            <a:r>
              <a:rPr lang="en-GB" sz="1200" dirty="0">
                <a:solidFill>
                  <a:schemeClr val="tx1">
                    <a:lumMod val="75000"/>
                    <a:lumOff val="25000"/>
                  </a:schemeClr>
                </a:solidFill>
                <a:latin typeface="Roboto  "/>
                <a:cs typeface="Roboto  "/>
              </a:rPr>
              <a:t> roti (chopped roti mixed with vegetables and meat), and fresh coconut </a:t>
            </a:r>
            <a:r>
              <a:rPr lang="en-GB" sz="1200" dirty="0" err="1">
                <a:solidFill>
                  <a:schemeClr val="tx1">
                    <a:lumMod val="75000"/>
                    <a:lumOff val="25000"/>
                  </a:schemeClr>
                </a:solidFill>
                <a:latin typeface="Roboto  "/>
                <a:cs typeface="Roboto  "/>
              </a:rPr>
              <a:t>sambol</a:t>
            </a:r>
            <a:r>
              <a:rPr lang="en-GB" sz="1200" dirty="0">
                <a:solidFill>
                  <a:schemeClr val="tx1">
                    <a:lumMod val="75000"/>
                    <a:lumOff val="25000"/>
                  </a:schemeClr>
                </a:solidFill>
                <a:latin typeface="Roboto  "/>
                <a:cs typeface="Roboto  "/>
              </a:rPr>
              <a:t>.</a:t>
            </a:r>
          </a:p>
          <a:p>
            <a:pPr marL="171450" indent="-171450">
              <a:lnSpc>
                <a:spcPct val="150000"/>
              </a:lnSpc>
              <a:buClr>
                <a:schemeClr val="accent6"/>
              </a:buClr>
              <a:buFont typeface="Wingdings" panose="05000000000000000000" pitchFamily="2" charset="2"/>
              <a:buChar char="ü"/>
            </a:pPr>
            <a:r>
              <a:rPr lang="en-GB" sz="1200" b="1" dirty="0">
                <a:solidFill>
                  <a:schemeClr val="tx1">
                    <a:lumMod val="75000"/>
                    <a:lumOff val="25000"/>
                  </a:schemeClr>
                </a:solidFill>
                <a:latin typeface="Roboto  "/>
                <a:cs typeface="Roboto  "/>
              </a:rPr>
              <a:t>Culture</a:t>
            </a:r>
            <a:r>
              <a:rPr lang="en-GB" sz="1200" dirty="0">
                <a:solidFill>
                  <a:schemeClr val="tx1">
                    <a:lumMod val="75000"/>
                    <a:lumOff val="25000"/>
                  </a:schemeClr>
                </a:solidFill>
                <a:latin typeface="Roboto  "/>
                <a:cs typeface="Roboto  "/>
              </a:rPr>
              <a:t>: Sri Lanka has a rich cultural heritage, with influences from Buddhism, Hinduism, Islam, and Christianity. Sri Lankans are generally warm, hospitable, and proud of their traditions. When greeting someone, a handshake or a friendly smile is common, along with a polite "</a:t>
            </a:r>
            <a:r>
              <a:rPr lang="en-GB" sz="1200" dirty="0" err="1">
                <a:solidFill>
                  <a:schemeClr val="tx1">
                    <a:lumMod val="75000"/>
                    <a:lumOff val="25000"/>
                  </a:schemeClr>
                </a:solidFill>
                <a:latin typeface="Roboto  "/>
                <a:cs typeface="Roboto  "/>
              </a:rPr>
              <a:t>ayubowan</a:t>
            </a:r>
            <a:r>
              <a:rPr lang="en-GB" sz="1200" dirty="0">
                <a:solidFill>
                  <a:schemeClr val="tx1">
                    <a:lumMod val="75000"/>
                    <a:lumOff val="25000"/>
                  </a:schemeClr>
                </a:solidFill>
                <a:latin typeface="Roboto  "/>
                <a:cs typeface="Roboto  "/>
              </a:rPr>
              <a:t>" (May you live long) or "</a:t>
            </a:r>
            <a:r>
              <a:rPr lang="en-GB" sz="1200" dirty="0" err="1">
                <a:solidFill>
                  <a:schemeClr val="tx1">
                    <a:lumMod val="75000"/>
                    <a:lumOff val="25000"/>
                  </a:schemeClr>
                </a:solidFill>
                <a:latin typeface="Roboto  "/>
                <a:cs typeface="Roboto  "/>
              </a:rPr>
              <a:t>vanakkam</a:t>
            </a:r>
            <a:r>
              <a:rPr lang="en-GB" sz="1200" dirty="0">
                <a:solidFill>
                  <a:schemeClr val="tx1">
                    <a:lumMod val="75000"/>
                    <a:lumOff val="25000"/>
                  </a:schemeClr>
                </a:solidFill>
                <a:latin typeface="Roboto  "/>
                <a:cs typeface="Roboto  "/>
              </a:rPr>
              <a:t>" (hello in Tamil).</a:t>
            </a:r>
            <a:endParaRPr lang="en-US" sz="1200" dirty="0">
              <a:solidFill>
                <a:schemeClr val="tx1">
                  <a:lumMod val="75000"/>
                  <a:lumOff val="25000"/>
                </a:schemeClr>
              </a:solidFill>
              <a:latin typeface="Roboto  "/>
              <a:cs typeface="Roboto  "/>
            </a:endParaRPr>
          </a:p>
        </p:txBody>
      </p:sp>
      <p:sp>
        <p:nvSpPr>
          <p:cNvPr id="10" name="AutoShape 3"/>
          <p:cNvSpPr>
            <a:spLocks noChangeAspect="1" noChangeArrowheads="1" noTextEdit="1"/>
          </p:cNvSpPr>
          <p:nvPr/>
        </p:nvSpPr>
        <p:spPr bwMode="auto">
          <a:xfrm>
            <a:off x="10331698" y="1422401"/>
            <a:ext cx="484717" cy="683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5" name="Right Triangle 4">
            <a:extLst>
              <a:ext uri="{FF2B5EF4-FFF2-40B4-BE49-F238E27FC236}">
                <a16:creationId xmlns:a16="http://schemas.microsoft.com/office/drawing/2014/main" id="{09A086CD-856D-84CC-7152-F26FEFA8879A}"/>
              </a:ext>
            </a:extLst>
          </p:cNvPr>
          <p:cNvSpPr/>
          <p:nvPr/>
        </p:nvSpPr>
        <p:spPr>
          <a:xfrm>
            <a:off x="7182035" y="5254339"/>
            <a:ext cx="798207" cy="798207"/>
          </a:xfrm>
          <a:prstGeom prst="r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Tree>
    <p:extLst>
      <p:ext uri="{BB962C8B-B14F-4D97-AF65-F5344CB8AC3E}">
        <p14:creationId xmlns:p14="http://schemas.microsoft.com/office/powerpoint/2010/main" val="17745498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A1B8417-BE96-A7E9-1119-8CCE9E919528}"/>
              </a:ext>
            </a:extLst>
          </p:cNvPr>
          <p:cNvSpPr/>
          <p:nvPr/>
        </p:nvSpPr>
        <p:spPr>
          <a:xfrm>
            <a:off x="0" y="0"/>
            <a:ext cx="12192000" cy="6858000"/>
          </a:xfrm>
          <a:prstGeom prst="rect">
            <a:avLst/>
          </a:prstGeom>
          <a:solidFill>
            <a:srgbClr val="177FC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2025124" y="2254018"/>
            <a:ext cx="2713619" cy="2144113"/>
          </a:xfrm>
          <a:prstGeom prst="rect">
            <a:avLst/>
          </a:prstGeom>
          <a:noFill/>
        </p:spPr>
        <p:txBody>
          <a:bodyPr wrap="square" rtlCol="0">
            <a:spAutoFit/>
          </a:bodyPr>
          <a:lstStyle/>
          <a:p>
            <a:pPr algn="r"/>
            <a:r>
              <a:rPr lang="en-US" sz="13333" dirty="0">
                <a:solidFill>
                  <a:schemeClr val="bg1"/>
                </a:solidFill>
                <a:latin typeface="Montserrat Black" panose="00000A00000000000000" pitchFamily="2" charset="0"/>
                <a:cs typeface="Montserrat Black"/>
              </a:rPr>
              <a:t>03</a:t>
            </a:r>
          </a:p>
        </p:txBody>
      </p:sp>
      <p:cxnSp>
        <p:nvCxnSpPr>
          <p:cNvPr id="14" name="Straight Connector 13">
            <a:extLst>
              <a:ext uri="{FF2B5EF4-FFF2-40B4-BE49-F238E27FC236}">
                <a16:creationId xmlns:a16="http://schemas.microsoft.com/office/drawing/2014/main" id="{6567CBDA-83F6-9256-771E-D7C00848AE3A}"/>
              </a:ext>
            </a:extLst>
          </p:cNvPr>
          <p:cNvCxnSpPr/>
          <p:nvPr/>
        </p:nvCxnSpPr>
        <p:spPr>
          <a:xfrm>
            <a:off x="4907280" y="2504440"/>
            <a:ext cx="0" cy="17272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5A6ADAB0-BE1E-233B-5DC4-70F8E8F58D61}"/>
              </a:ext>
            </a:extLst>
          </p:cNvPr>
          <p:cNvSpPr txBox="1"/>
          <p:nvPr/>
        </p:nvSpPr>
        <p:spPr>
          <a:xfrm>
            <a:off x="5157151" y="3034647"/>
            <a:ext cx="4240849" cy="666786"/>
          </a:xfrm>
          <a:prstGeom prst="rect">
            <a:avLst/>
          </a:prstGeom>
          <a:noFill/>
        </p:spPr>
        <p:txBody>
          <a:bodyPr wrap="square" rtlCol="0">
            <a:spAutoFit/>
          </a:bodyPr>
          <a:lstStyle/>
          <a:p>
            <a:r>
              <a:rPr lang="en-US" sz="3733" dirty="0">
                <a:solidFill>
                  <a:schemeClr val="bg1"/>
                </a:solidFill>
                <a:latin typeface="Montserrat Light" panose="00000400000000000000" pitchFamily="2" charset="0"/>
                <a:cs typeface="Montserrat Black"/>
              </a:rPr>
              <a:t>Tour Information</a:t>
            </a:r>
          </a:p>
        </p:txBody>
      </p:sp>
    </p:spTree>
    <p:extLst>
      <p:ext uri="{BB962C8B-B14F-4D97-AF65-F5344CB8AC3E}">
        <p14:creationId xmlns:p14="http://schemas.microsoft.com/office/powerpoint/2010/main" val="22314779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2F651011-6F5C-0F58-EC5E-C9C7314CB8F1}"/>
              </a:ext>
            </a:extLst>
          </p:cNvPr>
          <p:cNvSpPr txBox="1"/>
          <p:nvPr/>
        </p:nvSpPr>
        <p:spPr>
          <a:xfrm>
            <a:off x="716390" y="3007246"/>
            <a:ext cx="4995643" cy="1999778"/>
          </a:xfrm>
          <a:prstGeom prst="rect">
            <a:avLst/>
          </a:prstGeom>
          <a:noFill/>
        </p:spPr>
        <p:txBody>
          <a:bodyPr wrap="square" rtlCol="0">
            <a:spAutoFit/>
          </a:bodyPr>
          <a:lstStyle/>
          <a:p>
            <a:pPr marL="171450" indent="-171450">
              <a:lnSpc>
                <a:spcPct val="150000"/>
              </a:lnSpc>
              <a:buClr>
                <a:schemeClr val="accent6"/>
              </a:buClr>
              <a:buSzPct val="100000"/>
              <a:buFont typeface="Wingdings" panose="05000000000000000000" pitchFamily="2" charset="2"/>
              <a:buChar char="ü"/>
            </a:pPr>
            <a:r>
              <a:rPr lang="en-GB" sz="1200" dirty="0">
                <a:solidFill>
                  <a:schemeClr val="tx1">
                    <a:lumMod val="75000"/>
                    <a:lumOff val="25000"/>
                  </a:schemeClr>
                </a:solidFill>
                <a:latin typeface="Roboto  "/>
                <a:cs typeface="Roboto  "/>
              </a:rPr>
              <a:t>2 nights’ accommodation in the Pegasus Reef Hotel</a:t>
            </a:r>
          </a:p>
          <a:p>
            <a:pPr marL="171450" indent="-171450">
              <a:lnSpc>
                <a:spcPct val="150000"/>
              </a:lnSpc>
              <a:buClr>
                <a:schemeClr val="accent6"/>
              </a:buClr>
              <a:buSzPct val="100000"/>
              <a:buFont typeface="Wingdings" panose="05000000000000000000" pitchFamily="2" charset="2"/>
              <a:buChar char="ü"/>
            </a:pPr>
            <a:r>
              <a:rPr lang="en-GB" sz="1200" dirty="0">
                <a:solidFill>
                  <a:schemeClr val="tx1">
                    <a:lumMod val="75000"/>
                    <a:lumOff val="25000"/>
                  </a:schemeClr>
                </a:solidFill>
                <a:latin typeface="Roboto  "/>
                <a:cs typeface="Roboto  "/>
              </a:rPr>
              <a:t>2 nights’ accommodation in Citrus Hotel </a:t>
            </a:r>
            <a:r>
              <a:rPr lang="en-GB" sz="1200" dirty="0" err="1">
                <a:solidFill>
                  <a:schemeClr val="tx1">
                    <a:lumMod val="75000"/>
                    <a:lumOff val="25000"/>
                  </a:schemeClr>
                </a:solidFill>
                <a:latin typeface="Roboto  "/>
                <a:cs typeface="Roboto  "/>
              </a:rPr>
              <a:t>Hikkaduwa</a:t>
            </a:r>
            <a:endParaRPr lang="en-GB" sz="1200" dirty="0">
              <a:solidFill>
                <a:schemeClr val="tx1">
                  <a:lumMod val="75000"/>
                  <a:lumOff val="25000"/>
                </a:schemeClr>
              </a:solidFill>
              <a:latin typeface="Roboto  "/>
              <a:cs typeface="Roboto  "/>
            </a:endParaRPr>
          </a:p>
          <a:p>
            <a:pPr marL="171450" indent="-171450">
              <a:lnSpc>
                <a:spcPct val="150000"/>
              </a:lnSpc>
              <a:buClr>
                <a:schemeClr val="accent6"/>
              </a:buClr>
              <a:buSzPct val="100000"/>
              <a:buFont typeface="Wingdings" panose="05000000000000000000" pitchFamily="2" charset="2"/>
              <a:buChar char="ü"/>
            </a:pPr>
            <a:r>
              <a:rPr lang="en-GB" sz="1200" dirty="0">
                <a:solidFill>
                  <a:schemeClr val="tx1">
                    <a:lumMod val="75000"/>
                    <a:lumOff val="25000"/>
                  </a:schemeClr>
                </a:solidFill>
                <a:latin typeface="Roboto  "/>
                <a:cs typeface="Roboto  "/>
              </a:rPr>
              <a:t>2 nights’ accommodation in a 3* Hotel in Kandy</a:t>
            </a:r>
          </a:p>
          <a:p>
            <a:pPr marL="171450" indent="-171450">
              <a:lnSpc>
                <a:spcPct val="150000"/>
              </a:lnSpc>
              <a:buClr>
                <a:schemeClr val="accent6"/>
              </a:buClr>
              <a:buSzPct val="100000"/>
              <a:buFont typeface="Wingdings" panose="05000000000000000000" pitchFamily="2" charset="2"/>
              <a:buChar char="ü"/>
            </a:pPr>
            <a:r>
              <a:rPr lang="en-GB" sz="1200" dirty="0">
                <a:solidFill>
                  <a:schemeClr val="tx1">
                    <a:lumMod val="75000"/>
                    <a:lumOff val="25000"/>
                  </a:schemeClr>
                </a:solidFill>
                <a:latin typeface="Roboto  "/>
                <a:cs typeface="Roboto  "/>
              </a:rPr>
              <a:t>1 night accommodation in </a:t>
            </a:r>
            <a:r>
              <a:rPr lang="en-GB" sz="1200" dirty="0" err="1">
                <a:solidFill>
                  <a:schemeClr val="tx1">
                    <a:lumMod val="75000"/>
                    <a:lumOff val="25000"/>
                  </a:schemeClr>
                </a:solidFill>
                <a:latin typeface="Roboto  "/>
                <a:cs typeface="Roboto  "/>
              </a:rPr>
              <a:t>Sigiriyana</a:t>
            </a:r>
            <a:r>
              <a:rPr lang="en-GB" sz="1200" dirty="0">
                <a:solidFill>
                  <a:schemeClr val="tx1">
                    <a:lumMod val="75000"/>
                    <a:lumOff val="25000"/>
                  </a:schemeClr>
                </a:solidFill>
                <a:latin typeface="Roboto  "/>
                <a:cs typeface="Roboto  "/>
              </a:rPr>
              <a:t> Resort</a:t>
            </a:r>
          </a:p>
          <a:p>
            <a:pPr marL="171450" indent="-171450">
              <a:lnSpc>
                <a:spcPct val="150000"/>
              </a:lnSpc>
              <a:buClr>
                <a:schemeClr val="accent6"/>
              </a:buClr>
              <a:buSzPct val="100000"/>
              <a:buFont typeface="Wingdings" panose="05000000000000000000" pitchFamily="2" charset="2"/>
              <a:buChar char="ü"/>
            </a:pPr>
            <a:r>
              <a:rPr lang="en-GB" sz="1200" dirty="0">
                <a:solidFill>
                  <a:schemeClr val="tx1">
                    <a:lumMod val="75000"/>
                    <a:lumOff val="25000"/>
                  </a:schemeClr>
                </a:solidFill>
                <a:latin typeface="Roboto  "/>
                <a:cs typeface="Roboto  "/>
              </a:rPr>
              <a:t>Adults to be accommodated 4 x twin rooms with private facilities</a:t>
            </a:r>
          </a:p>
          <a:p>
            <a:pPr marL="171450" indent="-171450">
              <a:lnSpc>
                <a:spcPct val="150000"/>
              </a:lnSpc>
              <a:buClr>
                <a:schemeClr val="accent6"/>
              </a:buClr>
              <a:buSzPct val="100000"/>
              <a:buFont typeface="Wingdings" panose="05000000000000000000" pitchFamily="2" charset="2"/>
              <a:buChar char="ü"/>
            </a:pPr>
            <a:r>
              <a:rPr lang="en-GB" sz="1200" dirty="0">
                <a:solidFill>
                  <a:schemeClr val="tx1">
                    <a:lumMod val="75000"/>
                    <a:lumOff val="25000"/>
                  </a:schemeClr>
                </a:solidFill>
                <a:latin typeface="Roboto  "/>
                <a:cs typeface="Roboto  "/>
              </a:rPr>
              <a:t>Students to be accommodated in twin rooms with en-suite facilities</a:t>
            </a:r>
          </a:p>
          <a:p>
            <a:pPr marL="171450" indent="-171450">
              <a:lnSpc>
                <a:spcPct val="150000"/>
              </a:lnSpc>
              <a:buClr>
                <a:schemeClr val="accent6"/>
              </a:buClr>
              <a:buSzPct val="100000"/>
              <a:buFont typeface="Wingdings" panose="05000000000000000000" pitchFamily="2" charset="2"/>
              <a:buChar char="ü"/>
            </a:pPr>
            <a:r>
              <a:rPr lang="en-GB" sz="1200" dirty="0">
                <a:solidFill>
                  <a:schemeClr val="tx1">
                    <a:lumMod val="75000"/>
                    <a:lumOff val="25000"/>
                  </a:schemeClr>
                </a:solidFill>
                <a:latin typeface="Roboto  "/>
                <a:cs typeface="Roboto  "/>
              </a:rPr>
              <a:t>Half board basis provided by the above-named accommodation</a:t>
            </a:r>
          </a:p>
        </p:txBody>
      </p:sp>
      <p:sp>
        <p:nvSpPr>
          <p:cNvPr id="10" name="AutoShape 3"/>
          <p:cNvSpPr>
            <a:spLocks noChangeAspect="1" noChangeArrowheads="1" noTextEdit="1"/>
          </p:cNvSpPr>
          <p:nvPr/>
        </p:nvSpPr>
        <p:spPr bwMode="auto">
          <a:xfrm>
            <a:off x="10331698" y="1422401"/>
            <a:ext cx="484717" cy="683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17" name="TextBox 16">
            <a:extLst>
              <a:ext uri="{FF2B5EF4-FFF2-40B4-BE49-F238E27FC236}">
                <a16:creationId xmlns:a16="http://schemas.microsoft.com/office/drawing/2014/main" id="{6FFC6081-DB02-5E5B-AA60-7399EF59886F}"/>
              </a:ext>
            </a:extLst>
          </p:cNvPr>
          <p:cNvSpPr txBox="1"/>
          <p:nvPr/>
        </p:nvSpPr>
        <p:spPr>
          <a:xfrm>
            <a:off x="509610" y="2188935"/>
            <a:ext cx="4206769" cy="584775"/>
          </a:xfrm>
          <a:prstGeom prst="rect">
            <a:avLst/>
          </a:prstGeom>
          <a:noFill/>
        </p:spPr>
        <p:txBody>
          <a:bodyPr wrap="square" rtlCol="0">
            <a:spAutoFit/>
          </a:bodyPr>
          <a:lstStyle/>
          <a:p>
            <a:r>
              <a:rPr lang="en-US" sz="3200" b="1" dirty="0">
                <a:solidFill>
                  <a:schemeClr val="tx1">
                    <a:lumMod val="75000"/>
                    <a:lumOff val="25000"/>
                  </a:schemeClr>
                </a:solidFill>
                <a:latin typeface="Montserrat Black"/>
                <a:cs typeface="Montserrat Black"/>
              </a:rPr>
              <a:t>Accommodation</a:t>
            </a:r>
          </a:p>
        </p:txBody>
      </p:sp>
      <p:sp>
        <p:nvSpPr>
          <p:cNvPr id="3" name="Right Triangle 2">
            <a:extLst>
              <a:ext uri="{FF2B5EF4-FFF2-40B4-BE49-F238E27FC236}">
                <a16:creationId xmlns:a16="http://schemas.microsoft.com/office/drawing/2014/main" id="{3E2FA38E-2219-418D-1453-085F6522B358}"/>
              </a:ext>
            </a:extLst>
          </p:cNvPr>
          <p:cNvSpPr>
            <a:spLocks noGrp="1" noRot="1" noMove="1" noResize="1" noEditPoints="1" noAdjustHandles="1" noChangeArrowheads="1" noChangeShapeType="1"/>
          </p:cNvSpPr>
          <p:nvPr/>
        </p:nvSpPr>
        <p:spPr>
          <a:xfrm>
            <a:off x="6479968" y="5386080"/>
            <a:ext cx="798207" cy="798207"/>
          </a:xfrm>
          <a:prstGeom prst="r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6" name="Right Triangle 5">
            <a:extLst>
              <a:ext uri="{FF2B5EF4-FFF2-40B4-BE49-F238E27FC236}">
                <a16:creationId xmlns:a16="http://schemas.microsoft.com/office/drawing/2014/main" id="{0D13C18B-9A91-6092-989C-ACEF690D86CD}"/>
              </a:ext>
            </a:extLst>
          </p:cNvPr>
          <p:cNvSpPr/>
          <p:nvPr/>
        </p:nvSpPr>
        <p:spPr>
          <a:xfrm>
            <a:off x="5761813" y="4753381"/>
            <a:ext cx="798207" cy="798207"/>
          </a:xfrm>
          <a:prstGeom prst="r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pic>
        <p:nvPicPr>
          <p:cNvPr id="5" name="Picture 4" descr="A blue outline of a bed and a house&#10;&#10;Description automatically generated">
            <a:extLst>
              <a:ext uri="{FF2B5EF4-FFF2-40B4-BE49-F238E27FC236}">
                <a16:creationId xmlns:a16="http://schemas.microsoft.com/office/drawing/2014/main" id="{9C7828E4-99D2-05E2-040F-BCBB7D8632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79968" y="2081319"/>
            <a:ext cx="4138120" cy="2644128"/>
          </a:xfrm>
          <a:prstGeom prst="rect">
            <a:avLst/>
          </a:prstGeom>
        </p:spPr>
      </p:pic>
    </p:spTree>
    <p:extLst>
      <p:ext uri="{BB962C8B-B14F-4D97-AF65-F5344CB8AC3E}">
        <p14:creationId xmlns:p14="http://schemas.microsoft.com/office/powerpoint/2010/main" val="762793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2F651011-6F5C-0F58-EC5E-C9C7314CB8F1}"/>
              </a:ext>
            </a:extLst>
          </p:cNvPr>
          <p:cNvSpPr txBox="1"/>
          <p:nvPr/>
        </p:nvSpPr>
        <p:spPr>
          <a:xfrm>
            <a:off x="529415" y="761086"/>
            <a:ext cx="5139280" cy="3385542"/>
          </a:xfrm>
          <a:prstGeom prst="rect">
            <a:avLst/>
          </a:prstGeom>
          <a:noFill/>
        </p:spPr>
        <p:txBody>
          <a:bodyPr wrap="square" rtlCol="0">
            <a:spAutoFit/>
          </a:bodyPr>
          <a:lstStyle/>
          <a:p>
            <a:pPr marL="171450" indent="-171450">
              <a:lnSpc>
                <a:spcPct val="150000"/>
              </a:lnSpc>
              <a:buClr>
                <a:schemeClr val="accent6"/>
              </a:buClr>
              <a:buSzPct val="100000"/>
              <a:buFont typeface="Wingdings" panose="05000000000000000000" pitchFamily="2" charset="2"/>
              <a:buChar char="ü"/>
            </a:pPr>
            <a:r>
              <a:rPr lang="fr-FR" sz="1200" dirty="0">
                <a:solidFill>
                  <a:schemeClr val="tx1">
                    <a:lumMod val="75000"/>
                    <a:lumOff val="25000"/>
                  </a:schemeClr>
                </a:solidFill>
                <a:latin typeface="Roboto  "/>
                <a:cs typeface="Roboto  "/>
              </a:rPr>
              <a:t>Gangaramaya Temple</a:t>
            </a:r>
          </a:p>
          <a:p>
            <a:pPr marL="171450" indent="-171450">
              <a:lnSpc>
                <a:spcPct val="150000"/>
              </a:lnSpc>
              <a:buClr>
                <a:schemeClr val="accent6"/>
              </a:buClr>
              <a:buSzPct val="100000"/>
              <a:buFont typeface="Wingdings" panose="05000000000000000000" pitchFamily="2" charset="2"/>
              <a:buChar char="ü"/>
            </a:pPr>
            <a:r>
              <a:rPr lang="fr-FR" sz="1200" dirty="0">
                <a:solidFill>
                  <a:schemeClr val="tx1">
                    <a:lumMod val="75000"/>
                    <a:lumOff val="25000"/>
                  </a:schemeClr>
                </a:solidFill>
                <a:latin typeface="Roboto  "/>
                <a:cs typeface="Roboto  "/>
              </a:rPr>
              <a:t>Dambulla Cave Temple</a:t>
            </a:r>
          </a:p>
          <a:p>
            <a:pPr marL="171450" indent="-171450">
              <a:lnSpc>
                <a:spcPct val="150000"/>
              </a:lnSpc>
              <a:buClr>
                <a:schemeClr val="accent6"/>
              </a:buClr>
              <a:buSzPct val="100000"/>
              <a:buFont typeface="Wingdings" panose="05000000000000000000" pitchFamily="2" charset="2"/>
              <a:buChar char="ü"/>
            </a:pPr>
            <a:r>
              <a:rPr lang="fr-FR" sz="1200" dirty="0">
                <a:solidFill>
                  <a:schemeClr val="tx1">
                    <a:lumMod val="75000"/>
                    <a:lumOff val="25000"/>
                  </a:schemeClr>
                </a:solidFill>
                <a:latin typeface="Roboto  "/>
                <a:cs typeface="Roboto  "/>
              </a:rPr>
              <a:t>Minneriya National Park evening safari</a:t>
            </a:r>
          </a:p>
          <a:p>
            <a:pPr marL="171450" indent="-171450">
              <a:lnSpc>
                <a:spcPct val="150000"/>
              </a:lnSpc>
              <a:buClr>
                <a:schemeClr val="accent6"/>
              </a:buClr>
              <a:buSzPct val="100000"/>
              <a:buFont typeface="Wingdings" panose="05000000000000000000" pitchFamily="2" charset="2"/>
              <a:buChar char="ü"/>
            </a:pPr>
            <a:r>
              <a:rPr lang="fr-FR" sz="1200" dirty="0">
                <a:solidFill>
                  <a:schemeClr val="tx1">
                    <a:lumMod val="75000"/>
                    <a:lumOff val="25000"/>
                  </a:schemeClr>
                </a:solidFill>
                <a:latin typeface="Roboto  "/>
                <a:cs typeface="Roboto  "/>
              </a:rPr>
              <a:t>Kandy city tour</a:t>
            </a:r>
          </a:p>
          <a:p>
            <a:pPr marL="171450" indent="-171450">
              <a:lnSpc>
                <a:spcPct val="150000"/>
              </a:lnSpc>
              <a:buClr>
                <a:schemeClr val="accent6"/>
              </a:buClr>
              <a:buSzPct val="100000"/>
              <a:buFont typeface="Wingdings" panose="05000000000000000000" pitchFamily="2" charset="2"/>
              <a:buChar char="ü"/>
            </a:pPr>
            <a:r>
              <a:rPr lang="fr-FR" sz="1200" dirty="0">
                <a:solidFill>
                  <a:schemeClr val="tx1">
                    <a:lumMod val="75000"/>
                    <a:lumOff val="25000"/>
                  </a:schemeClr>
                </a:solidFill>
                <a:latin typeface="Roboto  "/>
                <a:cs typeface="Roboto  "/>
              </a:rPr>
              <a:t>Temple of the Tooth visit</a:t>
            </a:r>
          </a:p>
          <a:p>
            <a:pPr marL="171450" indent="-171450">
              <a:lnSpc>
                <a:spcPct val="150000"/>
              </a:lnSpc>
              <a:buClr>
                <a:schemeClr val="accent6"/>
              </a:buClr>
              <a:buSzPct val="100000"/>
              <a:buFont typeface="Wingdings" panose="05000000000000000000" pitchFamily="2" charset="2"/>
              <a:buChar char="ü"/>
            </a:pPr>
            <a:r>
              <a:rPr lang="fr-FR" sz="1200" dirty="0">
                <a:solidFill>
                  <a:schemeClr val="tx1">
                    <a:lumMod val="75000"/>
                    <a:lumOff val="25000"/>
                  </a:schemeClr>
                </a:solidFill>
                <a:latin typeface="Roboto  "/>
                <a:cs typeface="Roboto  "/>
              </a:rPr>
              <a:t>Visit to a turtle hatchling sanctuary</a:t>
            </a:r>
          </a:p>
          <a:p>
            <a:pPr marL="171450" indent="-171450">
              <a:lnSpc>
                <a:spcPct val="150000"/>
              </a:lnSpc>
              <a:buClr>
                <a:schemeClr val="accent6"/>
              </a:buClr>
              <a:buSzPct val="100000"/>
              <a:buFont typeface="Wingdings" panose="05000000000000000000" pitchFamily="2" charset="2"/>
              <a:buChar char="ü"/>
            </a:pPr>
            <a:r>
              <a:rPr lang="fr-FR" sz="1200" dirty="0">
                <a:solidFill>
                  <a:schemeClr val="tx1">
                    <a:lumMod val="75000"/>
                    <a:lumOff val="25000"/>
                  </a:schemeClr>
                </a:solidFill>
                <a:latin typeface="Roboto  "/>
                <a:cs typeface="Roboto  "/>
              </a:rPr>
              <a:t>Visit a tea factory</a:t>
            </a:r>
          </a:p>
          <a:p>
            <a:pPr marL="171450" indent="-171450">
              <a:lnSpc>
                <a:spcPct val="150000"/>
              </a:lnSpc>
              <a:buClr>
                <a:schemeClr val="accent6"/>
              </a:buClr>
              <a:buSzPct val="100000"/>
              <a:buFont typeface="Wingdings" panose="05000000000000000000" pitchFamily="2" charset="2"/>
              <a:buChar char="ü"/>
            </a:pPr>
            <a:r>
              <a:rPr lang="fr-FR" sz="1200" dirty="0">
                <a:solidFill>
                  <a:schemeClr val="tx1">
                    <a:lumMod val="75000"/>
                    <a:lumOff val="25000"/>
                  </a:schemeClr>
                </a:solidFill>
                <a:latin typeface="Roboto  "/>
                <a:cs typeface="Roboto  "/>
              </a:rPr>
              <a:t>Visit a spice garden (optional)</a:t>
            </a:r>
          </a:p>
          <a:p>
            <a:pPr marL="171450" indent="-171450">
              <a:lnSpc>
                <a:spcPct val="150000"/>
              </a:lnSpc>
              <a:buClr>
                <a:schemeClr val="accent6"/>
              </a:buClr>
              <a:buSzPct val="100000"/>
              <a:buFont typeface="Wingdings" panose="05000000000000000000" pitchFamily="2" charset="2"/>
              <a:buChar char="ü"/>
            </a:pPr>
            <a:r>
              <a:rPr lang="fr-FR" sz="1200" dirty="0">
                <a:solidFill>
                  <a:schemeClr val="tx1">
                    <a:lumMod val="75000"/>
                    <a:lumOff val="25000"/>
                  </a:schemeClr>
                </a:solidFill>
                <a:latin typeface="Roboto  "/>
                <a:cs typeface="Roboto  "/>
              </a:rPr>
              <a:t>Community work afternoon teaching English and arts and crafts at a children’s home in Kandy</a:t>
            </a:r>
          </a:p>
          <a:p>
            <a:pPr marL="171450" indent="-171450">
              <a:lnSpc>
                <a:spcPct val="150000"/>
              </a:lnSpc>
              <a:buClr>
                <a:schemeClr val="accent6"/>
              </a:buClr>
              <a:buSzPct val="100000"/>
              <a:buFont typeface="Wingdings" panose="05000000000000000000" pitchFamily="2" charset="2"/>
              <a:buChar char="ü"/>
            </a:pPr>
            <a:r>
              <a:rPr lang="fr-FR" sz="1200" dirty="0">
                <a:solidFill>
                  <a:schemeClr val="tx1">
                    <a:lumMod val="75000"/>
                    <a:lumOff val="25000"/>
                  </a:schemeClr>
                </a:solidFill>
                <a:latin typeface="Roboto  "/>
                <a:cs typeface="Roboto  "/>
              </a:rPr>
              <a:t>Cultural dance show</a:t>
            </a:r>
          </a:p>
          <a:p>
            <a:pPr marL="171450" indent="-171450">
              <a:lnSpc>
                <a:spcPct val="150000"/>
              </a:lnSpc>
              <a:buClr>
                <a:schemeClr val="accent6"/>
              </a:buClr>
              <a:buSzPct val="100000"/>
              <a:buFont typeface="Wingdings" panose="05000000000000000000" pitchFamily="2" charset="2"/>
              <a:buChar char="ü"/>
            </a:pPr>
            <a:r>
              <a:rPr lang="fr-FR" sz="1200" dirty="0">
                <a:solidFill>
                  <a:schemeClr val="tx1">
                    <a:lumMod val="75000"/>
                    <a:lumOff val="25000"/>
                  </a:schemeClr>
                </a:solidFill>
                <a:latin typeface="Roboto  "/>
                <a:cs typeface="Roboto  "/>
              </a:rPr>
              <a:t>Beach afternoon</a:t>
            </a:r>
          </a:p>
        </p:txBody>
      </p:sp>
      <p:sp>
        <p:nvSpPr>
          <p:cNvPr id="10" name="AutoShape 3"/>
          <p:cNvSpPr>
            <a:spLocks noChangeAspect="1" noChangeArrowheads="1" noTextEdit="1"/>
          </p:cNvSpPr>
          <p:nvPr/>
        </p:nvSpPr>
        <p:spPr bwMode="auto">
          <a:xfrm>
            <a:off x="10331698" y="1422401"/>
            <a:ext cx="484717" cy="683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17" name="TextBox 16">
            <a:extLst>
              <a:ext uri="{FF2B5EF4-FFF2-40B4-BE49-F238E27FC236}">
                <a16:creationId xmlns:a16="http://schemas.microsoft.com/office/drawing/2014/main" id="{6FFC6081-DB02-5E5B-AA60-7399EF59886F}"/>
              </a:ext>
            </a:extLst>
          </p:cNvPr>
          <p:cNvSpPr txBox="1"/>
          <p:nvPr/>
        </p:nvSpPr>
        <p:spPr>
          <a:xfrm>
            <a:off x="535253" y="192305"/>
            <a:ext cx="5357913" cy="584775"/>
          </a:xfrm>
          <a:prstGeom prst="rect">
            <a:avLst/>
          </a:prstGeom>
          <a:noFill/>
        </p:spPr>
        <p:txBody>
          <a:bodyPr wrap="square" rtlCol="0">
            <a:spAutoFit/>
          </a:bodyPr>
          <a:lstStyle/>
          <a:p>
            <a:r>
              <a:rPr lang="en-US" sz="3200" b="1" dirty="0">
                <a:solidFill>
                  <a:schemeClr val="tx1">
                    <a:lumMod val="75000"/>
                    <a:lumOff val="25000"/>
                  </a:schemeClr>
                </a:solidFill>
                <a:latin typeface="Montserrat Black"/>
                <a:cs typeface="Montserrat Black"/>
              </a:rPr>
              <a:t>Excursions included </a:t>
            </a:r>
          </a:p>
        </p:txBody>
      </p:sp>
      <p:sp>
        <p:nvSpPr>
          <p:cNvPr id="7" name="TextBox 6">
            <a:extLst>
              <a:ext uri="{FF2B5EF4-FFF2-40B4-BE49-F238E27FC236}">
                <a16:creationId xmlns:a16="http://schemas.microsoft.com/office/drawing/2014/main" id="{7A515BA1-30D7-E80D-A5D6-FB78BF598B7C}"/>
              </a:ext>
            </a:extLst>
          </p:cNvPr>
          <p:cNvSpPr txBox="1"/>
          <p:nvPr/>
        </p:nvSpPr>
        <p:spPr>
          <a:xfrm>
            <a:off x="529415" y="4133632"/>
            <a:ext cx="5644636" cy="1938992"/>
          </a:xfrm>
          <a:prstGeom prst="rect">
            <a:avLst/>
          </a:prstGeom>
          <a:noFill/>
        </p:spPr>
        <p:txBody>
          <a:bodyPr wrap="square">
            <a:spAutoFit/>
          </a:bodyPr>
          <a:lstStyle/>
          <a:p>
            <a:r>
              <a:rPr lang="en-GB" sz="3200" b="1" dirty="0">
                <a:solidFill>
                  <a:schemeClr val="tx1">
                    <a:lumMod val="75000"/>
                    <a:lumOff val="25000"/>
                  </a:schemeClr>
                </a:solidFill>
                <a:latin typeface="Montserrat Black"/>
              </a:rPr>
              <a:t>Sport arrangements</a:t>
            </a:r>
          </a:p>
          <a:p>
            <a:pPr marL="171450" indent="-171450">
              <a:lnSpc>
                <a:spcPct val="150000"/>
              </a:lnSpc>
              <a:buClr>
                <a:schemeClr val="accent6"/>
              </a:buClr>
              <a:buSzPct val="100000"/>
              <a:buFont typeface="Wingdings" panose="05000000000000000000" pitchFamily="2" charset="2"/>
              <a:buChar char="ü"/>
            </a:pPr>
            <a:r>
              <a:rPr lang="en-GB" sz="1200" dirty="0">
                <a:solidFill>
                  <a:schemeClr val="tx1">
                    <a:lumMod val="75000"/>
                    <a:lumOff val="25000"/>
                  </a:schemeClr>
                </a:solidFill>
                <a:latin typeface="Roboto  "/>
              </a:rPr>
              <a:t>3 x netball fixtures (per team) against local opposition – based on 4 teams</a:t>
            </a:r>
          </a:p>
          <a:p>
            <a:pPr marL="171450" indent="-171450">
              <a:lnSpc>
                <a:spcPct val="150000"/>
              </a:lnSpc>
              <a:buClr>
                <a:schemeClr val="accent6"/>
              </a:buClr>
              <a:buSzPct val="100000"/>
              <a:buFont typeface="Wingdings" panose="05000000000000000000" pitchFamily="2" charset="2"/>
              <a:buChar char="ü"/>
            </a:pPr>
            <a:r>
              <a:rPr lang="en-GB" sz="1200" dirty="0">
                <a:solidFill>
                  <a:schemeClr val="tx1">
                    <a:lumMod val="75000"/>
                    <a:lumOff val="25000"/>
                  </a:schemeClr>
                </a:solidFill>
                <a:latin typeface="Roboto  "/>
              </a:rPr>
              <a:t>3 x rugby fixtures (per team) against local opposition – based on 2 teams</a:t>
            </a:r>
          </a:p>
          <a:p>
            <a:pPr marL="171450" indent="-171450">
              <a:lnSpc>
                <a:spcPct val="150000"/>
              </a:lnSpc>
              <a:buClr>
                <a:schemeClr val="accent6"/>
              </a:buClr>
              <a:buSzPct val="100000"/>
              <a:buFont typeface="Wingdings" panose="05000000000000000000" pitchFamily="2" charset="2"/>
              <a:buChar char="ü"/>
            </a:pPr>
            <a:r>
              <a:rPr lang="en-GB" sz="1200" dirty="0">
                <a:solidFill>
                  <a:schemeClr val="tx1">
                    <a:lumMod val="75000"/>
                    <a:lumOff val="25000"/>
                  </a:schemeClr>
                </a:solidFill>
                <a:latin typeface="Roboto  "/>
              </a:rPr>
              <a:t>Lunches after matches</a:t>
            </a:r>
          </a:p>
          <a:p>
            <a:pPr marL="171450" indent="-171450">
              <a:lnSpc>
                <a:spcPct val="150000"/>
              </a:lnSpc>
              <a:buClr>
                <a:schemeClr val="accent6"/>
              </a:buClr>
              <a:buSzPct val="100000"/>
              <a:buFont typeface="Wingdings" panose="05000000000000000000" pitchFamily="2" charset="2"/>
              <a:buChar char="ü"/>
            </a:pPr>
            <a:r>
              <a:rPr lang="en-GB" sz="1200" dirty="0">
                <a:solidFill>
                  <a:schemeClr val="tx1">
                    <a:lumMod val="75000"/>
                    <a:lumOff val="25000"/>
                  </a:schemeClr>
                </a:solidFill>
                <a:latin typeface="Roboto  "/>
              </a:rPr>
              <a:t>Referees and officials</a:t>
            </a:r>
          </a:p>
          <a:p>
            <a:pPr marL="171450" indent="-171450">
              <a:lnSpc>
                <a:spcPct val="150000"/>
              </a:lnSpc>
              <a:buClr>
                <a:schemeClr val="accent6"/>
              </a:buClr>
              <a:buSzPct val="100000"/>
              <a:buFont typeface="Wingdings" panose="05000000000000000000" pitchFamily="2" charset="2"/>
              <a:buChar char="ü"/>
            </a:pPr>
            <a:r>
              <a:rPr lang="en-GB" sz="1200" dirty="0">
                <a:solidFill>
                  <a:schemeClr val="tx1">
                    <a:lumMod val="75000"/>
                    <a:lumOff val="25000"/>
                  </a:schemeClr>
                </a:solidFill>
                <a:latin typeface="Roboto  "/>
              </a:rPr>
              <a:t>3L of water per player per match</a:t>
            </a:r>
          </a:p>
        </p:txBody>
      </p:sp>
      <p:pic>
        <p:nvPicPr>
          <p:cNvPr id="3" name="Picture 2" descr="A beach with palm trees and hammocks&#10;&#10;Description automatically generated">
            <a:extLst>
              <a:ext uri="{FF2B5EF4-FFF2-40B4-BE49-F238E27FC236}">
                <a16:creationId xmlns:a16="http://schemas.microsoft.com/office/drawing/2014/main" id="{56DDDAFD-050B-2B06-3298-03C21955A525}"/>
              </a:ext>
            </a:extLst>
          </p:cNvPr>
          <p:cNvPicPr>
            <a:picLocks noChangeAspect="1"/>
          </p:cNvPicPr>
          <p:nvPr/>
        </p:nvPicPr>
        <p:blipFill rotWithShape="1">
          <a:blip r:embed="rId2">
            <a:extLst>
              <a:ext uri="{28A0092B-C50C-407E-A947-70E740481C1C}">
                <a14:useLocalDpi xmlns:a14="http://schemas.microsoft.com/office/drawing/2010/main" val="0"/>
              </a:ext>
            </a:extLst>
          </a:blip>
          <a:srcRect l="23871" t="313" r="10258" b="-313"/>
          <a:stretch/>
        </p:blipFill>
        <p:spPr>
          <a:xfrm>
            <a:off x="6298835" y="365855"/>
            <a:ext cx="5363750" cy="5428553"/>
          </a:xfrm>
          <a:prstGeom prst="rect">
            <a:avLst/>
          </a:prstGeom>
        </p:spPr>
      </p:pic>
      <p:sp>
        <p:nvSpPr>
          <p:cNvPr id="6" name="Right Triangle 5">
            <a:extLst>
              <a:ext uri="{FF2B5EF4-FFF2-40B4-BE49-F238E27FC236}">
                <a16:creationId xmlns:a16="http://schemas.microsoft.com/office/drawing/2014/main" id="{0DF7091F-9585-B282-01D1-D1CCB0C70495}"/>
              </a:ext>
            </a:extLst>
          </p:cNvPr>
          <p:cNvSpPr/>
          <p:nvPr/>
        </p:nvSpPr>
        <p:spPr>
          <a:xfrm>
            <a:off x="6298835" y="4996201"/>
            <a:ext cx="798207" cy="798207"/>
          </a:xfrm>
          <a:prstGeom prst="r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Tree>
    <p:extLst>
      <p:ext uri="{BB962C8B-B14F-4D97-AF65-F5344CB8AC3E}">
        <p14:creationId xmlns:p14="http://schemas.microsoft.com/office/powerpoint/2010/main" val="16352984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94D13C-F643-38AA-046A-0FC143DC5703}"/>
              </a:ext>
            </a:extLst>
          </p:cNvPr>
          <p:cNvPicPr>
            <a:picLocks noChangeAspect="1"/>
          </p:cNvPicPr>
          <p:nvPr/>
        </p:nvPicPr>
        <p:blipFill rotWithShape="1">
          <a:blip r:embed="rId2">
            <a:extLst>
              <a:ext uri="{28A0092B-C50C-407E-A947-70E740481C1C}">
                <a14:useLocalDpi xmlns:a14="http://schemas.microsoft.com/office/drawing/2010/main" val="0"/>
              </a:ext>
            </a:extLst>
          </a:blip>
          <a:srcRect t="15586"/>
          <a:stretch/>
        </p:blipFill>
        <p:spPr>
          <a:xfrm>
            <a:off x="0" y="0"/>
            <a:ext cx="5925892" cy="3318193"/>
          </a:xfrm>
          <a:prstGeom prst="rect">
            <a:avLst/>
          </a:prstGeom>
        </p:spPr>
      </p:pic>
      <p:pic>
        <p:nvPicPr>
          <p:cNvPr id="1034" name="Picture 10">
            <a:extLst>
              <a:ext uri="{FF2B5EF4-FFF2-40B4-BE49-F238E27FC236}">
                <a16:creationId xmlns:a16="http://schemas.microsoft.com/office/drawing/2014/main" id="{459742DB-2BA4-0B60-7252-F8F588F8017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5198"/>
          <a:stretch/>
        </p:blipFill>
        <p:spPr bwMode="auto">
          <a:xfrm>
            <a:off x="5906454" y="3318194"/>
            <a:ext cx="6285545" cy="299823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51BEFFB9-8CB2-0BF4-85BA-E2D384128B0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9757"/>
          <a:stretch/>
        </p:blipFill>
        <p:spPr bwMode="auto">
          <a:xfrm>
            <a:off x="0" y="3318194"/>
            <a:ext cx="5906455" cy="299823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FC24049E-7965-E4AA-DDC2-31978E3C941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6150"/>
          <a:stretch/>
        </p:blipFill>
        <p:spPr bwMode="auto">
          <a:xfrm>
            <a:off x="5906456" y="1"/>
            <a:ext cx="6285543" cy="331819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4DC41CA9-A2C6-CFBC-F22A-48D4AA1C65AE}"/>
              </a:ext>
            </a:extLst>
          </p:cNvPr>
          <p:cNvSpPr/>
          <p:nvPr/>
        </p:nvSpPr>
        <p:spPr>
          <a:xfrm>
            <a:off x="1" y="-4188"/>
            <a:ext cx="2300437" cy="54523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3" name="TextBox 2">
            <a:extLst>
              <a:ext uri="{FF2B5EF4-FFF2-40B4-BE49-F238E27FC236}">
                <a16:creationId xmlns:a16="http://schemas.microsoft.com/office/drawing/2014/main" id="{9A25F79F-7037-CA7E-82C3-BAB225F792B0}"/>
              </a:ext>
            </a:extLst>
          </p:cNvPr>
          <p:cNvSpPr txBox="1"/>
          <p:nvPr/>
        </p:nvSpPr>
        <p:spPr>
          <a:xfrm>
            <a:off x="1" y="83762"/>
            <a:ext cx="2300438" cy="369332"/>
          </a:xfrm>
          <a:prstGeom prst="rect">
            <a:avLst/>
          </a:prstGeom>
          <a:noFill/>
        </p:spPr>
        <p:txBody>
          <a:bodyPr wrap="square" rtlCol="0">
            <a:spAutoFit/>
          </a:bodyPr>
          <a:lstStyle/>
          <a:p>
            <a:r>
              <a:rPr lang="en-US" b="1" dirty="0">
                <a:solidFill>
                  <a:schemeClr val="tx1">
                    <a:lumMod val="75000"/>
                    <a:lumOff val="25000"/>
                  </a:schemeClr>
                </a:solidFill>
                <a:latin typeface="Montserrat" panose="00000500000000000000" pitchFamily="2" charset="0"/>
                <a:cs typeface="Montserrat Black"/>
              </a:rPr>
              <a:t>Turtle Sanctuary</a:t>
            </a:r>
          </a:p>
        </p:txBody>
      </p:sp>
      <p:sp>
        <p:nvSpPr>
          <p:cNvPr id="7" name="Rectangle 6">
            <a:extLst>
              <a:ext uri="{FF2B5EF4-FFF2-40B4-BE49-F238E27FC236}">
                <a16:creationId xmlns:a16="http://schemas.microsoft.com/office/drawing/2014/main" id="{DA294007-DBC2-9486-E9E4-07E3C0D7AE1D}"/>
              </a:ext>
            </a:extLst>
          </p:cNvPr>
          <p:cNvSpPr/>
          <p:nvPr/>
        </p:nvSpPr>
        <p:spPr>
          <a:xfrm>
            <a:off x="6093834" y="-4187"/>
            <a:ext cx="2530403" cy="54523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8" name="TextBox 7">
            <a:extLst>
              <a:ext uri="{FF2B5EF4-FFF2-40B4-BE49-F238E27FC236}">
                <a16:creationId xmlns:a16="http://schemas.microsoft.com/office/drawing/2014/main" id="{5E12857B-6558-0248-C1EA-A2EC33497962}"/>
              </a:ext>
            </a:extLst>
          </p:cNvPr>
          <p:cNvSpPr txBox="1"/>
          <p:nvPr/>
        </p:nvSpPr>
        <p:spPr>
          <a:xfrm>
            <a:off x="6174179" y="83762"/>
            <a:ext cx="2450058" cy="369332"/>
          </a:xfrm>
          <a:prstGeom prst="rect">
            <a:avLst/>
          </a:prstGeom>
          <a:noFill/>
        </p:spPr>
        <p:txBody>
          <a:bodyPr wrap="square" rtlCol="0">
            <a:spAutoFit/>
          </a:bodyPr>
          <a:lstStyle/>
          <a:p>
            <a:r>
              <a:rPr lang="en-US" b="1" dirty="0">
                <a:solidFill>
                  <a:schemeClr val="tx1">
                    <a:lumMod val="75000"/>
                    <a:lumOff val="25000"/>
                  </a:schemeClr>
                </a:solidFill>
                <a:latin typeface="Montserrat" panose="00000500000000000000" pitchFamily="2" charset="0"/>
                <a:cs typeface="Montserrat Black"/>
              </a:rPr>
              <a:t>Colombo City Tour</a:t>
            </a:r>
          </a:p>
        </p:txBody>
      </p:sp>
      <p:sp>
        <p:nvSpPr>
          <p:cNvPr id="9" name="Rectangle 8">
            <a:extLst>
              <a:ext uri="{FF2B5EF4-FFF2-40B4-BE49-F238E27FC236}">
                <a16:creationId xmlns:a16="http://schemas.microsoft.com/office/drawing/2014/main" id="{87D781DE-CBBC-3474-2100-84342B0A2956}"/>
              </a:ext>
            </a:extLst>
          </p:cNvPr>
          <p:cNvSpPr/>
          <p:nvPr/>
        </p:nvSpPr>
        <p:spPr>
          <a:xfrm>
            <a:off x="0" y="3428998"/>
            <a:ext cx="2165684" cy="54523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1" name="TextBox 10">
            <a:extLst>
              <a:ext uri="{FF2B5EF4-FFF2-40B4-BE49-F238E27FC236}">
                <a16:creationId xmlns:a16="http://schemas.microsoft.com/office/drawing/2014/main" id="{A6AB42CF-5FB4-26DB-0136-72F08B6FDBA6}"/>
              </a:ext>
            </a:extLst>
          </p:cNvPr>
          <p:cNvSpPr txBox="1"/>
          <p:nvPr/>
        </p:nvSpPr>
        <p:spPr>
          <a:xfrm>
            <a:off x="0" y="3539806"/>
            <a:ext cx="2300438" cy="369332"/>
          </a:xfrm>
          <a:prstGeom prst="rect">
            <a:avLst/>
          </a:prstGeom>
          <a:noFill/>
        </p:spPr>
        <p:txBody>
          <a:bodyPr wrap="square" rtlCol="0">
            <a:spAutoFit/>
          </a:bodyPr>
          <a:lstStyle/>
          <a:p>
            <a:r>
              <a:rPr lang="en-US" b="1" dirty="0">
                <a:solidFill>
                  <a:schemeClr val="tx1">
                    <a:lumMod val="75000"/>
                    <a:lumOff val="25000"/>
                  </a:schemeClr>
                </a:solidFill>
                <a:latin typeface="Montserrat" panose="00000500000000000000" pitchFamily="2" charset="0"/>
                <a:cs typeface="Montserrat Black"/>
              </a:rPr>
              <a:t>Kandy City Tour</a:t>
            </a:r>
          </a:p>
        </p:txBody>
      </p:sp>
      <p:sp>
        <p:nvSpPr>
          <p:cNvPr id="12" name="Rectangle 11">
            <a:extLst>
              <a:ext uri="{FF2B5EF4-FFF2-40B4-BE49-F238E27FC236}">
                <a16:creationId xmlns:a16="http://schemas.microsoft.com/office/drawing/2014/main" id="{9F6D83F2-539C-5F8B-871E-FA1CFDDBE269}"/>
              </a:ext>
            </a:extLst>
          </p:cNvPr>
          <p:cNvSpPr/>
          <p:nvPr/>
        </p:nvSpPr>
        <p:spPr>
          <a:xfrm>
            <a:off x="6093835" y="3428998"/>
            <a:ext cx="2684405" cy="54523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3" name="TextBox 12">
            <a:extLst>
              <a:ext uri="{FF2B5EF4-FFF2-40B4-BE49-F238E27FC236}">
                <a16:creationId xmlns:a16="http://schemas.microsoft.com/office/drawing/2014/main" id="{582143AE-1210-9BF2-DF98-7F3EAD7D9A3C}"/>
              </a:ext>
            </a:extLst>
          </p:cNvPr>
          <p:cNvSpPr txBox="1"/>
          <p:nvPr/>
        </p:nvSpPr>
        <p:spPr>
          <a:xfrm>
            <a:off x="6093834" y="3539806"/>
            <a:ext cx="2684406" cy="369332"/>
          </a:xfrm>
          <a:prstGeom prst="rect">
            <a:avLst/>
          </a:prstGeom>
          <a:noFill/>
        </p:spPr>
        <p:txBody>
          <a:bodyPr wrap="square" rtlCol="0">
            <a:spAutoFit/>
          </a:bodyPr>
          <a:lstStyle/>
          <a:p>
            <a:r>
              <a:rPr lang="en-US" b="1" dirty="0">
                <a:solidFill>
                  <a:schemeClr val="tx1">
                    <a:lumMod val="75000"/>
                    <a:lumOff val="25000"/>
                  </a:schemeClr>
                </a:solidFill>
                <a:latin typeface="Montserrat" panose="00000500000000000000" pitchFamily="2" charset="0"/>
                <a:cs typeface="Montserrat Black"/>
              </a:rPr>
              <a:t>Temple of The Tooth</a:t>
            </a:r>
          </a:p>
        </p:txBody>
      </p:sp>
    </p:spTree>
    <p:extLst>
      <p:ext uri="{BB962C8B-B14F-4D97-AF65-F5344CB8AC3E}">
        <p14:creationId xmlns:p14="http://schemas.microsoft.com/office/powerpoint/2010/main" val="21048165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A green field with rows of plants&#10;&#10;AI-generated content may be incorrect.">
            <a:extLst>
              <a:ext uri="{FF2B5EF4-FFF2-40B4-BE49-F238E27FC236}">
                <a16:creationId xmlns:a16="http://schemas.microsoft.com/office/drawing/2014/main" id="{D7185C16-53CE-5AB5-13E6-2DDD7A679804}"/>
              </a:ext>
            </a:extLst>
          </p:cNvPr>
          <p:cNvPicPr>
            <a:picLocks noChangeAspect="1"/>
          </p:cNvPicPr>
          <p:nvPr/>
        </p:nvPicPr>
        <p:blipFill>
          <a:blip r:embed="rId2">
            <a:extLst>
              <a:ext uri="{28A0092B-C50C-407E-A947-70E740481C1C}">
                <a14:useLocalDpi xmlns:a14="http://schemas.microsoft.com/office/drawing/2010/main" val="0"/>
              </a:ext>
            </a:extLst>
          </a:blip>
          <a:srcRect t="17099" b="7323"/>
          <a:stretch/>
        </p:blipFill>
        <p:spPr>
          <a:xfrm>
            <a:off x="5562667" y="0"/>
            <a:ext cx="6629334" cy="3340575"/>
          </a:xfrm>
          <a:prstGeom prst="rect">
            <a:avLst/>
          </a:prstGeom>
        </p:spPr>
      </p:pic>
      <p:pic>
        <p:nvPicPr>
          <p:cNvPr id="1026" name="Picture 2" descr="Sri Lanka, Southern province, Galle, … – License image – 14198560 ❘ Image  Professionals">
            <a:extLst>
              <a:ext uri="{FF2B5EF4-FFF2-40B4-BE49-F238E27FC236}">
                <a16:creationId xmlns:a16="http://schemas.microsoft.com/office/drawing/2014/main" id="{41B69B7B-723E-9A40-5B6F-F72A013DE97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6211" b="17903"/>
          <a:stretch/>
        </p:blipFill>
        <p:spPr bwMode="auto">
          <a:xfrm>
            <a:off x="0" y="3340576"/>
            <a:ext cx="5927636" cy="299747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5DD6816B-A894-4AAE-7934-28C3909464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5927636" cy="3340575"/>
          </a:xfrm>
          <a:prstGeom prst="rect">
            <a:avLst/>
          </a:prstGeom>
        </p:spPr>
      </p:pic>
      <p:sp>
        <p:nvSpPr>
          <p:cNvPr id="2" name="Rectangle 1">
            <a:extLst>
              <a:ext uri="{FF2B5EF4-FFF2-40B4-BE49-F238E27FC236}">
                <a16:creationId xmlns:a16="http://schemas.microsoft.com/office/drawing/2014/main" id="{4DC41CA9-A2C6-CFBC-F22A-48D4AA1C65AE}"/>
              </a:ext>
            </a:extLst>
          </p:cNvPr>
          <p:cNvSpPr/>
          <p:nvPr/>
        </p:nvSpPr>
        <p:spPr>
          <a:xfrm>
            <a:off x="215153" y="135337"/>
            <a:ext cx="3209365" cy="39950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3" name="TextBox 2">
            <a:extLst>
              <a:ext uri="{FF2B5EF4-FFF2-40B4-BE49-F238E27FC236}">
                <a16:creationId xmlns:a16="http://schemas.microsoft.com/office/drawing/2014/main" id="{9A25F79F-7037-CA7E-82C3-BAB225F792B0}"/>
              </a:ext>
            </a:extLst>
          </p:cNvPr>
          <p:cNvSpPr txBox="1"/>
          <p:nvPr/>
        </p:nvSpPr>
        <p:spPr>
          <a:xfrm>
            <a:off x="215153" y="171711"/>
            <a:ext cx="3209365" cy="369332"/>
          </a:xfrm>
          <a:prstGeom prst="rect">
            <a:avLst/>
          </a:prstGeom>
          <a:noFill/>
        </p:spPr>
        <p:txBody>
          <a:bodyPr wrap="square" rtlCol="0">
            <a:spAutoFit/>
          </a:bodyPr>
          <a:lstStyle/>
          <a:p>
            <a:r>
              <a:rPr lang="en-US" b="1" dirty="0">
                <a:solidFill>
                  <a:schemeClr val="tx1">
                    <a:lumMod val="75000"/>
                    <a:lumOff val="25000"/>
                  </a:schemeClr>
                </a:solidFill>
                <a:latin typeface="Montserrat" panose="00000500000000000000" pitchFamily="2" charset="0"/>
                <a:cs typeface="Montserrat Black"/>
              </a:rPr>
              <a:t>Foundation of Goodness</a:t>
            </a:r>
          </a:p>
        </p:txBody>
      </p:sp>
      <p:sp>
        <p:nvSpPr>
          <p:cNvPr id="5" name="Rectangle 4">
            <a:extLst>
              <a:ext uri="{FF2B5EF4-FFF2-40B4-BE49-F238E27FC236}">
                <a16:creationId xmlns:a16="http://schemas.microsoft.com/office/drawing/2014/main" id="{716C87E1-8077-6C02-A282-0453E5E4885A}"/>
              </a:ext>
            </a:extLst>
          </p:cNvPr>
          <p:cNvSpPr/>
          <p:nvPr/>
        </p:nvSpPr>
        <p:spPr>
          <a:xfrm>
            <a:off x="6096001" y="135337"/>
            <a:ext cx="1980728" cy="39950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6" name="TextBox 5">
            <a:extLst>
              <a:ext uri="{FF2B5EF4-FFF2-40B4-BE49-F238E27FC236}">
                <a16:creationId xmlns:a16="http://schemas.microsoft.com/office/drawing/2014/main" id="{C13F6BF8-6AD2-CBE1-F2DA-06014FD487FD}"/>
              </a:ext>
            </a:extLst>
          </p:cNvPr>
          <p:cNvSpPr txBox="1"/>
          <p:nvPr/>
        </p:nvSpPr>
        <p:spPr>
          <a:xfrm>
            <a:off x="6135800" y="165506"/>
            <a:ext cx="2031047" cy="369332"/>
          </a:xfrm>
          <a:prstGeom prst="rect">
            <a:avLst/>
          </a:prstGeom>
          <a:noFill/>
        </p:spPr>
        <p:txBody>
          <a:bodyPr wrap="square" rtlCol="0">
            <a:spAutoFit/>
          </a:bodyPr>
          <a:lstStyle/>
          <a:p>
            <a:r>
              <a:rPr lang="en-US" b="1" dirty="0">
                <a:solidFill>
                  <a:schemeClr val="tx1">
                    <a:lumMod val="75000"/>
                    <a:lumOff val="25000"/>
                  </a:schemeClr>
                </a:solidFill>
                <a:latin typeface="Montserrat" panose="00000500000000000000" pitchFamily="2" charset="0"/>
                <a:cs typeface="Montserrat Black"/>
              </a:rPr>
              <a:t>Tea Plantation</a:t>
            </a:r>
          </a:p>
        </p:txBody>
      </p:sp>
      <p:sp>
        <p:nvSpPr>
          <p:cNvPr id="8" name="Rectangle 7">
            <a:extLst>
              <a:ext uri="{FF2B5EF4-FFF2-40B4-BE49-F238E27FC236}">
                <a16:creationId xmlns:a16="http://schemas.microsoft.com/office/drawing/2014/main" id="{98028966-C80F-E710-6288-9DB45F54B69F}"/>
              </a:ext>
            </a:extLst>
          </p:cNvPr>
          <p:cNvSpPr/>
          <p:nvPr/>
        </p:nvSpPr>
        <p:spPr>
          <a:xfrm>
            <a:off x="215153" y="3428525"/>
            <a:ext cx="2321859" cy="45728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0" name="TextBox 9">
            <a:extLst>
              <a:ext uri="{FF2B5EF4-FFF2-40B4-BE49-F238E27FC236}">
                <a16:creationId xmlns:a16="http://schemas.microsoft.com/office/drawing/2014/main" id="{53562471-08E1-E11B-5260-9618F1746B45}"/>
              </a:ext>
            </a:extLst>
          </p:cNvPr>
          <p:cNvSpPr txBox="1"/>
          <p:nvPr/>
        </p:nvSpPr>
        <p:spPr>
          <a:xfrm>
            <a:off x="215154" y="3516474"/>
            <a:ext cx="2165684" cy="369332"/>
          </a:xfrm>
          <a:prstGeom prst="rect">
            <a:avLst/>
          </a:prstGeom>
          <a:noFill/>
        </p:spPr>
        <p:txBody>
          <a:bodyPr wrap="square" rtlCol="0">
            <a:spAutoFit/>
          </a:bodyPr>
          <a:lstStyle/>
          <a:p>
            <a:r>
              <a:rPr lang="en-US" b="1" dirty="0">
                <a:solidFill>
                  <a:schemeClr val="tx1">
                    <a:lumMod val="75000"/>
                    <a:lumOff val="25000"/>
                  </a:schemeClr>
                </a:solidFill>
                <a:latin typeface="Montserrat" panose="00000500000000000000" pitchFamily="2" charset="0"/>
                <a:cs typeface="Montserrat Black"/>
              </a:rPr>
              <a:t>Galle Dutch Fort</a:t>
            </a:r>
          </a:p>
        </p:txBody>
      </p:sp>
      <p:pic>
        <p:nvPicPr>
          <p:cNvPr id="4" name="Picture 2" descr="SIGIRIYA THE ANCIENT ROCK FORTRESS (2025) All You Should Know BEFORE You Go  (with Reviews)">
            <a:extLst>
              <a:ext uri="{FF2B5EF4-FFF2-40B4-BE49-F238E27FC236}">
                <a16:creationId xmlns:a16="http://schemas.microsoft.com/office/drawing/2014/main" id="{47FA32B2-BA54-499B-CAF9-0A01DEE547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27636" y="3292489"/>
            <a:ext cx="6264364" cy="3045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77859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A1B8417-BE96-A7E9-1119-8CCE9E919528}"/>
              </a:ext>
            </a:extLst>
          </p:cNvPr>
          <p:cNvSpPr/>
          <p:nvPr/>
        </p:nvSpPr>
        <p:spPr>
          <a:xfrm>
            <a:off x="0" y="0"/>
            <a:ext cx="12192000" cy="6858000"/>
          </a:xfrm>
          <a:prstGeom prst="rect">
            <a:avLst/>
          </a:prstGeom>
          <a:solidFill>
            <a:srgbClr val="177FC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2025124" y="2254018"/>
            <a:ext cx="2713619" cy="2144113"/>
          </a:xfrm>
          <a:prstGeom prst="rect">
            <a:avLst/>
          </a:prstGeom>
          <a:noFill/>
        </p:spPr>
        <p:txBody>
          <a:bodyPr wrap="square" rtlCol="0">
            <a:spAutoFit/>
          </a:bodyPr>
          <a:lstStyle/>
          <a:p>
            <a:pPr algn="r"/>
            <a:r>
              <a:rPr lang="en-US" sz="13333" dirty="0">
                <a:solidFill>
                  <a:schemeClr val="bg1"/>
                </a:solidFill>
                <a:latin typeface="Montserrat Black" panose="00000A00000000000000" pitchFamily="2" charset="0"/>
                <a:cs typeface="Montserrat Black"/>
              </a:rPr>
              <a:t>04</a:t>
            </a:r>
          </a:p>
        </p:txBody>
      </p:sp>
      <p:cxnSp>
        <p:nvCxnSpPr>
          <p:cNvPr id="14" name="Straight Connector 13">
            <a:extLst>
              <a:ext uri="{FF2B5EF4-FFF2-40B4-BE49-F238E27FC236}">
                <a16:creationId xmlns:a16="http://schemas.microsoft.com/office/drawing/2014/main" id="{6567CBDA-83F6-9256-771E-D7C00848AE3A}"/>
              </a:ext>
            </a:extLst>
          </p:cNvPr>
          <p:cNvCxnSpPr/>
          <p:nvPr/>
        </p:nvCxnSpPr>
        <p:spPr>
          <a:xfrm>
            <a:off x="4907280" y="2504440"/>
            <a:ext cx="0" cy="17272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5A6ADAB0-BE1E-233B-5DC4-70F8E8F58D61}"/>
              </a:ext>
            </a:extLst>
          </p:cNvPr>
          <p:cNvSpPr txBox="1"/>
          <p:nvPr/>
        </p:nvSpPr>
        <p:spPr>
          <a:xfrm>
            <a:off x="5157151" y="3034647"/>
            <a:ext cx="4240849" cy="666786"/>
          </a:xfrm>
          <a:prstGeom prst="rect">
            <a:avLst/>
          </a:prstGeom>
          <a:noFill/>
        </p:spPr>
        <p:txBody>
          <a:bodyPr wrap="square" rtlCol="0">
            <a:spAutoFit/>
          </a:bodyPr>
          <a:lstStyle/>
          <a:p>
            <a:r>
              <a:rPr lang="en-US" sz="3733" dirty="0">
                <a:solidFill>
                  <a:schemeClr val="bg1"/>
                </a:solidFill>
                <a:latin typeface="Montserrat Light" panose="00000400000000000000" pitchFamily="2" charset="0"/>
                <a:cs typeface="Montserrat Black"/>
              </a:rPr>
              <a:t>Itinerary</a:t>
            </a:r>
          </a:p>
        </p:txBody>
      </p:sp>
    </p:spTree>
    <p:extLst>
      <p:ext uri="{BB962C8B-B14F-4D97-AF65-F5344CB8AC3E}">
        <p14:creationId xmlns:p14="http://schemas.microsoft.com/office/powerpoint/2010/main" val="12414291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 name="Rectangle 2047"/>
          <p:cNvSpPr/>
          <p:nvPr/>
        </p:nvSpPr>
        <p:spPr>
          <a:xfrm>
            <a:off x="0" y="4925746"/>
            <a:ext cx="12192000" cy="1932254"/>
          </a:xfrm>
          <a:prstGeom prst="rect">
            <a:avLst/>
          </a:prstGeom>
          <a:solidFill>
            <a:srgbClr val="E1EAF4"/>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p:cNvSpPr txBox="1"/>
          <p:nvPr/>
        </p:nvSpPr>
        <p:spPr>
          <a:xfrm>
            <a:off x="-1084521" y="240140"/>
            <a:ext cx="12192000" cy="923330"/>
          </a:xfrm>
          <a:prstGeom prst="rect">
            <a:avLst/>
          </a:prstGeom>
          <a:noFill/>
        </p:spPr>
        <p:txBody>
          <a:bodyPr wrap="square" rtlCol="0">
            <a:spAutoFit/>
          </a:bodyPr>
          <a:lstStyle/>
          <a:p>
            <a:pPr algn="ctr"/>
            <a:r>
              <a:rPr lang="en-GB" sz="3200" b="1" dirty="0">
                <a:latin typeface="Hind Bold" panose="02000000000000000000" pitchFamily="2" charset="0"/>
                <a:cs typeface="Hind Bold" panose="02000000000000000000" pitchFamily="2" charset="0"/>
              </a:rPr>
              <a:t>Sample Itinerary</a:t>
            </a:r>
          </a:p>
          <a:p>
            <a:pPr algn="ctr"/>
            <a:r>
              <a:rPr lang="en-GB" sz="1100" i="1" dirty="0">
                <a:latin typeface="Hind Light" panose="02000000000000000000" pitchFamily="2" charset="0"/>
                <a:cs typeface="Hind Light" panose="02000000000000000000" pitchFamily="2" charset="0"/>
              </a:rPr>
              <a:t>Here’s what your trip could look like</a:t>
            </a:r>
          </a:p>
          <a:p>
            <a:pPr algn="ctr"/>
            <a:r>
              <a:rPr lang="en-GB" sz="1100" b="1" i="1" dirty="0">
                <a:latin typeface="Hind Light" panose="02000000000000000000" pitchFamily="2" charset="0"/>
                <a:cs typeface="Hind Light" panose="02000000000000000000" pitchFamily="2" charset="0"/>
              </a:rPr>
              <a:t>(*please see your tour inclusions for information about which particular excursions are included in your tour price)</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235432" y="5096455"/>
            <a:ext cx="2822392" cy="1587596"/>
          </a:xfrm>
          <a:prstGeom prst="rect">
            <a:avLst/>
          </a:prstGeom>
          <a:noFill/>
          <a:ln w="12700">
            <a:solidFill>
              <a:schemeClr val="bg1"/>
            </a:solidFill>
          </a:ln>
          <a:extLst>
            <a:ext uri="{909E8E84-426E-40DD-AFC4-6F175D3DCCD1}">
              <a14:hiddenFill xmlns:a14="http://schemas.microsoft.com/office/drawing/2010/main">
                <a:solidFill>
                  <a:srgbClr val="FFFFFF"/>
                </a:solidFill>
              </a14:hiddenFill>
            </a:ext>
          </a:extLst>
        </p:spPr>
      </p:pic>
      <p:pic>
        <p:nvPicPr>
          <p:cNvPr id="2052" name="Pictur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202646" y="5089238"/>
            <a:ext cx="2822392" cy="1587596"/>
          </a:xfrm>
          <a:prstGeom prst="rect">
            <a:avLst/>
          </a:prstGeom>
          <a:noFill/>
          <a:ln w="12700">
            <a:solidFill>
              <a:schemeClr val="bg1"/>
            </a:solidFill>
          </a:ln>
          <a:extLst>
            <a:ext uri="{909E8E84-426E-40DD-AFC4-6F175D3DCCD1}">
              <a14:hiddenFill xmlns:a14="http://schemas.microsoft.com/office/drawing/2010/main">
                <a:solidFill>
                  <a:srgbClr val="FFFFFF"/>
                </a:solidFill>
              </a14:hiddenFill>
            </a:ext>
          </a:extLst>
        </p:spPr>
      </p:pic>
      <p:pic>
        <p:nvPicPr>
          <p:cNvPr id="2056"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9164218" y="5092854"/>
            <a:ext cx="2828794" cy="1591197"/>
          </a:xfrm>
          <a:prstGeom prst="rect">
            <a:avLst/>
          </a:prstGeom>
          <a:noFill/>
          <a:ln w="12700">
            <a:solidFill>
              <a:schemeClr val="bg1"/>
            </a:solidFill>
          </a:ln>
          <a:extLst>
            <a:ext uri="{909E8E84-426E-40DD-AFC4-6F175D3DCCD1}">
              <a14:hiddenFill xmlns:a14="http://schemas.microsoft.com/office/drawing/2010/main">
                <a:solidFill>
                  <a:srgbClr val="FFFFFF"/>
                </a:solidFill>
              </a14:hiddenFill>
            </a:ext>
          </a:extLst>
        </p:spPr>
      </p:pic>
      <p:cxnSp>
        <p:nvCxnSpPr>
          <p:cNvPr id="31" name="Straight Connector 30"/>
          <p:cNvCxnSpPr/>
          <p:nvPr/>
        </p:nvCxnSpPr>
        <p:spPr>
          <a:xfrm>
            <a:off x="5217924" y="1121539"/>
            <a:ext cx="1756152" cy="0"/>
          </a:xfrm>
          <a:prstGeom prst="line">
            <a:avLst/>
          </a:prstGeom>
          <a:ln w="28575">
            <a:solidFill>
              <a:srgbClr val="E1EAF4"/>
            </a:solidFill>
          </a:ln>
        </p:spPr>
        <p:style>
          <a:lnRef idx="1">
            <a:schemeClr val="accent1"/>
          </a:lnRef>
          <a:fillRef idx="0">
            <a:schemeClr val="accent1"/>
          </a:fillRef>
          <a:effectRef idx="0">
            <a:schemeClr val="accent1"/>
          </a:effectRef>
          <a:fontRef idx="minor">
            <a:schemeClr val="tx1"/>
          </a:fontRef>
        </p:style>
      </p:cxnSp>
      <p:grpSp>
        <p:nvGrpSpPr>
          <p:cNvPr id="28" name="Group 27"/>
          <p:cNvGrpSpPr/>
          <p:nvPr/>
        </p:nvGrpSpPr>
        <p:grpSpPr>
          <a:xfrm>
            <a:off x="1179557" y="1104322"/>
            <a:ext cx="9719670" cy="3390697"/>
            <a:chOff x="372185" y="1186592"/>
            <a:chExt cx="9719670" cy="3390697"/>
          </a:xfrm>
        </p:grpSpPr>
        <p:sp>
          <p:nvSpPr>
            <p:cNvPr id="15" name="TextBox 14"/>
            <p:cNvSpPr txBox="1"/>
            <p:nvPr/>
          </p:nvSpPr>
          <p:spPr>
            <a:xfrm>
              <a:off x="372185" y="2096829"/>
              <a:ext cx="1267149" cy="600164"/>
            </a:xfrm>
            <a:prstGeom prst="rect">
              <a:avLst/>
            </a:prstGeom>
            <a:noFill/>
          </p:spPr>
          <p:txBody>
            <a:bodyPr wrap="square" rtlCol="0">
              <a:spAutoFit/>
            </a:bodyPr>
            <a:lstStyle/>
            <a:p>
              <a:pPr algn="ctr"/>
              <a:r>
                <a:rPr lang="en-GB" sz="1100" b="1" dirty="0">
                  <a:latin typeface="Hind Bold" panose="02000000000000000000" pitchFamily="2" charset="0"/>
                  <a:cs typeface="Hind Bold" panose="02000000000000000000" pitchFamily="2" charset="0"/>
                </a:rPr>
                <a:t>Day 1</a:t>
              </a:r>
            </a:p>
            <a:p>
              <a:pPr algn="ctr">
                <a:spcBef>
                  <a:spcPts val="600"/>
                </a:spcBef>
              </a:pPr>
              <a:r>
                <a:rPr lang="en-GB" sz="900" dirty="0">
                  <a:solidFill>
                    <a:schemeClr val="accent1">
                      <a:lumMod val="60000"/>
                      <a:lumOff val="40000"/>
                    </a:schemeClr>
                  </a:solidFill>
                  <a:latin typeface="Hind Medium" panose="02000000000000000000" pitchFamily="2" charset="0"/>
                  <a:cs typeface="Hind Medium" panose="02000000000000000000" pitchFamily="2" charset="0"/>
                </a:rPr>
                <a:t>Evening</a:t>
              </a:r>
            </a:p>
            <a:p>
              <a:pPr algn="ctr"/>
              <a:r>
                <a:rPr lang="en-GB" sz="800" dirty="0">
                  <a:latin typeface="Hind Regular" panose="02000000000000000000" pitchFamily="2" charset="0"/>
                  <a:cs typeface="Hind Regular" panose="02000000000000000000" pitchFamily="2" charset="0"/>
                </a:rPr>
                <a:t>Depart UK by flight</a:t>
              </a:r>
              <a:endParaRPr lang="en-GB" sz="800" b="1" dirty="0">
                <a:latin typeface="Hind Regular" panose="02000000000000000000" pitchFamily="2" charset="0"/>
                <a:cs typeface="Hind Regular" panose="02000000000000000000" pitchFamily="2" charset="0"/>
              </a:endParaRPr>
            </a:p>
          </p:txBody>
        </p:sp>
        <p:sp>
          <p:nvSpPr>
            <p:cNvPr id="19" name="TextBox 18"/>
            <p:cNvSpPr txBox="1"/>
            <p:nvPr/>
          </p:nvSpPr>
          <p:spPr>
            <a:xfrm>
              <a:off x="3848368" y="1186592"/>
              <a:ext cx="1957914" cy="1646605"/>
            </a:xfrm>
            <a:prstGeom prst="rect">
              <a:avLst/>
            </a:prstGeom>
            <a:noFill/>
          </p:spPr>
          <p:txBody>
            <a:bodyPr wrap="square" rtlCol="0">
              <a:spAutoFit/>
            </a:bodyPr>
            <a:lstStyle/>
            <a:p>
              <a:pPr algn="ctr"/>
              <a:r>
                <a:rPr lang="en-GB" sz="1100" b="1" dirty="0">
                  <a:latin typeface="Hind Bold" panose="02000000000000000000" pitchFamily="2" charset="0"/>
                  <a:cs typeface="Hind Bold" panose="02000000000000000000" pitchFamily="2" charset="0"/>
                </a:rPr>
                <a:t>Day 5</a:t>
              </a:r>
            </a:p>
            <a:p>
              <a:pPr algn="ctr">
                <a:spcBef>
                  <a:spcPts val="600"/>
                </a:spcBef>
              </a:pPr>
              <a:r>
                <a:rPr lang="en-GB" sz="900" dirty="0">
                  <a:solidFill>
                    <a:schemeClr val="accent1">
                      <a:lumMod val="60000"/>
                      <a:lumOff val="40000"/>
                    </a:schemeClr>
                  </a:solidFill>
                  <a:latin typeface="Hind Medium" panose="02000000000000000000" pitchFamily="2" charset="0"/>
                  <a:cs typeface="Hind Medium" panose="02000000000000000000" pitchFamily="2" charset="0"/>
                </a:rPr>
                <a:t>Morning</a:t>
              </a:r>
            </a:p>
            <a:p>
              <a:pPr algn="ctr"/>
              <a:r>
                <a:rPr lang="en-GB" sz="800" dirty="0">
                  <a:latin typeface="Hind Regular" panose="02000000000000000000" pitchFamily="2" charset="0"/>
                  <a:cs typeface="Hind Regular" panose="02000000000000000000" pitchFamily="2" charset="0"/>
                </a:rPr>
                <a:t>Breakfast at hotel and leave for Kandy</a:t>
              </a:r>
              <a:endParaRPr lang="en-GB" sz="800" b="1" dirty="0">
                <a:latin typeface="Hind Bold" panose="02000000000000000000" pitchFamily="2" charset="0"/>
                <a:cs typeface="Hind Bold" panose="02000000000000000000" pitchFamily="2" charset="0"/>
              </a:endParaRPr>
            </a:p>
            <a:p>
              <a:pPr algn="ctr">
                <a:spcBef>
                  <a:spcPts val="600"/>
                </a:spcBef>
              </a:pPr>
              <a:r>
                <a:rPr lang="en-GB" sz="900" dirty="0">
                  <a:solidFill>
                    <a:schemeClr val="accent1">
                      <a:lumMod val="60000"/>
                      <a:lumOff val="40000"/>
                    </a:schemeClr>
                  </a:solidFill>
                  <a:latin typeface="Hind Medium" panose="02000000000000000000" pitchFamily="2" charset="0"/>
                  <a:cs typeface="Hind Medium" panose="02000000000000000000" pitchFamily="2" charset="0"/>
                </a:rPr>
                <a:t>Afternoon</a:t>
              </a:r>
            </a:p>
            <a:p>
              <a:pPr algn="ctr"/>
              <a:r>
                <a:rPr lang="en-GB" sz="800" dirty="0">
                  <a:solidFill>
                    <a:srgbClr val="1D252D"/>
                  </a:solidFill>
                  <a:latin typeface="Hind Regular" panose="02000000000000000000" pitchFamily="2" charset="0"/>
                  <a:cs typeface="Hind Bold" panose="02000000000000000000" pitchFamily="2" charset="0"/>
                </a:rPr>
                <a:t>Visit a spice Garden </a:t>
              </a:r>
              <a:r>
                <a:rPr lang="en-GB" sz="800" dirty="0" err="1">
                  <a:solidFill>
                    <a:srgbClr val="1D252D"/>
                  </a:solidFill>
                  <a:latin typeface="Hind Regular" panose="02000000000000000000" pitchFamily="2" charset="0"/>
                  <a:cs typeface="Hind Bold" panose="02000000000000000000" pitchFamily="2" charset="0"/>
                </a:rPr>
                <a:t>en</a:t>
              </a:r>
              <a:r>
                <a:rPr lang="en-GB" sz="800" dirty="0">
                  <a:solidFill>
                    <a:srgbClr val="1D252D"/>
                  </a:solidFill>
                  <a:latin typeface="Hind Regular" panose="02000000000000000000" pitchFamily="2" charset="0"/>
                  <a:cs typeface="Hind Bold" panose="02000000000000000000" pitchFamily="2" charset="0"/>
                </a:rPr>
                <a:t> route before afternoon </a:t>
              </a:r>
              <a:r>
                <a:rPr lang="en-GB" sz="800" b="1" dirty="0">
                  <a:solidFill>
                    <a:srgbClr val="1D252D"/>
                  </a:solidFill>
                  <a:latin typeface="Hind Regular" panose="02000000000000000000" pitchFamily="2" charset="0"/>
                  <a:cs typeface="Hind Bold" panose="02000000000000000000" pitchFamily="2" charset="0"/>
                </a:rPr>
                <a:t>Fixtures #2</a:t>
              </a:r>
              <a:endParaRPr lang="en-GB" sz="900" b="1" dirty="0">
                <a:solidFill>
                  <a:schemeClr val="accent1">
                    <a:lumMod val="60000"/>
                    <a:lumOff val="40000"/>
                  </a:schemeClr>
                </a:solidFill>
                <a:latin typeface="Hind Bold" panose="02000000000000000000" pitchFamily="2" charset="0"/>
                <a:cs typeface="Hind Bold" panose="02000000000000000000" pitchFamily="2" charset="0"/>
              </a:endParaRPr>
            </a:p>
            <a:p>
              <a:pPr algn="ctr">
                <a:spcBef>
                  <a:spcPts val="600"/>
                </a:spcBef>
              </a:pPr>
              <a:r>
                <a:rPr lang="en-GB" sz="900" dirty="0">
                  <a:solidFill>
                    <a:schemeClr val="accent1">
                      <a:lumMod val="60000"/>
                      <a:lumOff val="40000"/>
                    </a:schemeClr>
                  </a:solidFill>
                  <a:latin typeface="Hind Medium" panose="02000000000000000000" pitchFamily="2" charset="0"/>
                  <a:cs typeface="Hind Medium" panose="02000000000000000000" pitchFamily="2" charset="0"/>
                </a:rPr>
                <a:t>Evening</a:t>
              </a:r>
            </a:p>
            <a:p>
              <a:pPr algn="ctr"/>
              <a:r>
                <a:rPr lang="en-GB" sz="800" b="1" dirty="0">
                  <a:latin typeface="Hind Regular" panose="02000000000000000000" pitchFamily="2" charset="0"/>
                  <a:cs typeface="Hind Regular" panose="02000000000000000000" pitchFamily="2" charset="0"/>
                </a:rPr>
                <a:t>Volunteering teaching English and arts and crafts at a children's home in Kandy </a:t>
              </a:r>
              <a:r>
                <a:rPr lang="en-GB" sz="800" dirty="0">
                  <a:latin typeface="Hind Regular" panose="02000000000000000000" pitchFamily="2" charset="0"/>
                  <a:cs typeface="Hind Regular" panose="02000000000000000000" pitchFamily="2" charset="0"/>
                </a:rPr>
                <a:t>before evening meal at hotel</a:t>
              </a:r>
              <a:endParaRPr lang="en-GB" sz="900" b="1" dirty="0">
                <a:latin typeface="Hind Regular" panose="02000000000000000000" pitchFamily="2" charset="0"/>
                <a:cs typeface="Hind Regular" panose="02000000000000000000" pitchFamily="2" charset="0"/>
              </a:endParaRPr>
            </a:p>
          </p:txBody>
        </p:sp>
        <p:grpSp>
          <p:nvGrpSpPr>
            <p:cNvPr id="2051" name="Group 2050"/>
            <p:cNvGrpSpPr/>
            <p:nvPr/>
          </p:nvGrpSpPr>
          <p:grpSpPr>
            <a:xfrm>
              <a:off x="915299" y="1245740"/>
              <a:ext cx="9176556" cy="3331549"/>
              <a:chOff x="316426" y="1248705"/>
              <a:chExt cx="9909470" cy="3397639"/>
            </a:xfrm>
          </p:grpSpPr>
          <p:sp>
            <p:nvSpPr>
              <p:cNvPr id="17" name="TextBox 16"/>
              <p:cNvSpPr txBox="1"/>
              <p:nvPr/>
            </p:nvSpPr>
            <p:spPr>
              <a:xfrm>
                <a:off x="1526466" y="1304808"/>
                <a:ext cx="1741010" cy="1349693"/>
              </a:xfrm>
              <a:prstGeom prst="rect">
                <a:avLst/>
              </a:prstGeom>
              <a:noFill/>
            </p:spPr>
            <p:txBody>
              <a:bodyPr wrap="square" rtlCol="0">
                <a:spAutoFit/>
              </a:bodyPr>
              <a:lstStyle/>
              <a:p>
                <a:pPr algn="ctr"/>
                <a:r>
                  <a:rPr lang="en-GB" sz="1100" b="1" dirty="0">
                    <a:latin typeface="Hind Bold" panose="02000000000000000000" pitchFamily="2" charset="0"/>
                    <a:cs typeface="Hind Bold" panose="02000000000000000000" pitchFamily="2" charset="0"/>
                  </a:rPr>
                  <a:t>Day 3</a:t>
                </a:r>
              </a:p>
              <a:p>
                <a:pPr algn="ctr">
                  <a:spcBef>
                    <a:spcPts val="600"/>
                  </a:spcBef>
                </a:pPr>
                <a:r>
                  <a:rPr lang="en-GB" sz="900" dirty="0">
                    <a:solidFill>
                      <a:schemeClr val="accent1">
                        <a:lumMod val="60000"/>
                        <a:lumOff val="40000"/>
                      </a:schemeClr>
                    </a:solidFill>
                    <a:latin typeface="Hind Medium" panose="02000000000000000000" pitchFamily="2" charset="0"/>
                    <a:cs typeface="Hind Medium" panose="02000000000000000000" pitchFamily="2" charset="0"/>
                  </a:rPr>
                  <a:t>Morning</a:t>
                </a:r>
              </a:p>
              <a:p>
                <a:pPr algn="ctr"/>
                <a:r>
                  <a:rPr lang="en-GB" sz="800" dirty="0">
                    <a:latin typeface="Hind Regular" panose="02000000000000000000" pitchFamily="2" charset="0"/>
                    <a:cs typeface="Hind Regular" panose="02000000000000000000" pitchFamily="2" charset="0"/>
                  </a:rPr>
                  <a:t>Breakfast and </a:t>
                </a:r>
                <a:r>
                  <a:rPr lang="en-GB" sz="800" b="1" dirty="0">
                    <a:latin typeface="Hind Regular" panose="02000000000000000000" pitchFamily="2" charset="0"/>
                    <a:cs typeface="Hind Regular" panose="02000000000000000000" pitchFamily="2" charset="0"/>
                  </a:rPr>
                  <a:t>training session </a:t>
                </a:r>
              </a:p>
              <a:p>
                <a:pPr algn="ctr"/>
                <a:endParaRPr lang="en-GB" sz="800" b="1" dirty="0">
                  <a:solidFill>
                    <a:schemeClr val="accent1">
                      <a:lumMod val="60000"/>
                      <a:lumOff val="40000"/>
                    </a:schemeClr>
                  </a:solidFill>
                  <a:latin typeface="Hind Regular" panose="02000000000000000000" pitchFamily="2" charset="0"/>
                  <a:cs typeface="Hind Regular" panose="02000000000000000000" pitchFamily="2" charset="0"/>
                </a:endParaRPr>
              </a:p>
              <a:p>
                <a:pPr algn="ctr"/>
                <a:r>
                  <a:rPr lang="en-GB" sz="900" dirty="0">
                    <a:solidFill>
                      <a:schemeClr val="accent1">
                        <a:lumMod val="60000"/>
                        <a:lumOff val="40000"/>
                      </a:schemeClr>
                    </a:solidFill>
                    <a:latin typeface="Hind Medium" panose="02000000000000000000" pitchFamily="2" charset="0"/>
                    <a:cs typeface="Hind Medium" panose="02000000000000000000" pitchFamily="2" charset="0"/>
                  </a:rPr>
                  <a:t>Afternoon</a:t>
                </a:r>
              </a:p>
              <a:p>
                <a:pPr algn="ctr"/>
                <a:r>
                  <a:rPr lang="en-GB" sz="800" b="1" i="0" dirty="0">
                    <a:solidFill>
                      <a:srgbClr val="1D252D"/>
                    </a:solidFill>
                    <a:effectLst/>
                    <a:latin typeface="Hind Regular" panose="02000000000000000000" pitchFamily="2" charset="0"/>
                    <a:cs typeface="Hind Regular" panose="02000000000000000000" pitchFamily="2" charset="0"/>
                  </a:rPr>
                  <a:t>Fixture #1</a:t>
                </a:r>
                <a:endParaRPr lang="en-GB" sz="900" b="1" dirty="0">
                  <a:solidFill>
                    <a:schemeClr val="accent1">
                      <a:lumMod val="60000"/>
                      <a:lumOff val="40000"/>
                    </a:schemeClr>
                  </a:solidFill>
                  <a:latin typeface="Hind Medium" panose="02000000000000000000" pitchFamily="2" charset="0"/>
                  <a:cs typeface="Hind Medium" panose="02000000000000000000" pitchFamily="2" charset="0"/>
                </a:endParaRPr>
              </a:p>
              <a:p>
                <a:pPr algn="ctr">
                  <a:spcBef>
                    <a:spcPts val="600"/>
                  </a:spcBef>
                </a:pPr>
                <a:r>
                  <a:rPr lang="en-GB" sz="900" dirty="0">
                    <a:solidFill>
                      <a:schemeClr val="accent1">
                        <a:lumMod val="60000"/>
                        <a:lumOff val="40000"/>
                      </a:schemeClr>
                    </a:solidFill>
                    <a:latin typeface="Hind Medium" panose="02000000000000000000" pitchFamily="2" charset="0"/>
                    <a:cs typeface="Hind Medium" panose="02000000000000000000" pitchFamily="2" charset="0"/>
                  </a:rPr>
                  <a:t>Evening</a:t>
                </a:r>
              </a:p>
              <a:p>
                <a:pPr algn="ctr"/>
                <a:r>
                  <a:rPr lang="en-GB" sz="800" dirty="0">
                    <a:latin typeface="Hind Regular" panose="02000000000000000000" pitchFamily="2" charset="0"/>
                    <a:cs typeface="Hind Regular" panose="02000000000000000000" pitchFamily="2" charset="0"/>
                  </a:rPr>
                  <a:t>Evening meal at Hotel</a:t>
                </a:r>
                <a:endParaRPr lang="en-GB" sz="800" b="1" dirty="0">
                  <a:latin typeface="Hind Regular" panose="02000000000000000000" pitchFamily="2" charset="0"/>
                  <a:cs typeface="Hind Regular" panose="02000000000000000000" pitchFamily="2" charset="0"/>
                </a:endParaRPr>
              </a:p>
            </p:txBody>
          </p:sp>
          <p:sp>
            <p:nvSpPr>
              <p:cNvPr id="21" name="TextBox 20"/>
              <p:cNvSpPr txBox="1"/>
              <p:nvPr/>
            </p:nvSpPr>
            <p:spPr>
              <a:xfrm>
                <a:off x="5814321" y="1248705"/>
                <a:ext cx="1714698" cy="1553717"/>
              </a:xfrm>
              <a:prstGeom prst="rect">
                <a:avLst/>
              </a:prstGeom>
              <a:noFill/>
            </p:spPr>
            <p:txBody>
              <a:bodyPr wrap="square" rtlCol="0">
                <a:spAutoFit/>
              </a:bodyPr>
              <a:lstStyle/>
              <a:p>
                <a:pPr algn="ctr"/>
                <a:r>
                  <a:rPr lang="en-GB" sz="1100" b="1" dirty="0">
                    <a:latin typeface="Hind Bold" panose="02000000000000000000" pitchFamily="2" charset="0"/>
                    <a:cs typeface="Hind Bold" panose="02000000000000000000" pitchFamily="2" charset="0"/>
                  </a:rPr>
                  <a:t>Day 7</a:t>
                </a:r>
              </a:p>
              <a:p>
                <a:pPr algn="ctr">
                  <a:spcBef>
                    <a:spcPts val="600"/>
                  </a:spcBef>
                </a:pPr>
                <a:r>
                  <a:rPr lang="en-GB" sz="900" dirty="0">
                    <a:solidFill>
                      <a:schemeClr val="accent1">
                        <a:lumMod val="60000"/>
                        <a:lumOff val="40000"/>
                      </a:schemeClr>
                    </a:solidFill>
                    <a:latin typeface="Hind Medium" panose="02000000000000000000" pitchFamily="2" charset="0"/>
                    <a:cs typeface="Hind Medium" panose="02000000000000000000" pitchFamily="2" charset="0"/>
                  </a:rPr>
                  <a:t>Morning</a:t>
                </a:r>
              </a:p>
              <a:p>
                <a:pPr algn="ctr"/>
                <a:r>
                  <a:rPr lang="en-GB" sz="800" dirty="0">
                    <a:latin typeface="Hind Regular" panose="02000000000000000000" pitchFamily="2" charset="0"/>
                    <a:cs typeface="Hind Regular" panose="02000000000000000000" pitchFamily="2" charset="0"/>
                  </a:rPr>
                  <a:t>Breakfast at hotel before visiting </a:t>
                </a:r>
                <a:r>
                  <a:rPr lang="en-GB" sz="800" b="1" dirty="0">
                    <a:latin typeface="Hind Regular" panose="02000000000000000000" pitchFamily="2" charset="0"/>
                    <a:cs typeface="Hind Regular" panose="02000000000000000000" pitchFamily="2" charset="0"/>
                  </a:rPr>
                  <a:t>turtle hatchery </a:t>
                </a:r>
                <a:r>
                  <a:rPr lang="en-GB" sz="800" b="1" dirty="0" err="1">
                    <a:latin typeface="Hind Regular" panose="02000000000000000000" pitchFamily="2" charset="0"/>
                    <a:cs typeface="Hind Regular" panose="02000000000000000000" pitchFamily="2" charset="0"/>
                  </a:rPr>
                  <a:t>en</a:t>
                </a:r>
                <a:r>
                  <a:rPr lang="en-GB" sz="800" b="1" dirty="0">
                    <a:latin typeface="Hind Regular" panose="02000000000000000000" pitchFamily="2" charset="0"/>
                    <a:cs typeface="Hind Regular" panose="02000000000000000000" pitchFamily="2" charset="0"/>
                  </a:rPr>
                  <a:t> route to </a:t>
                </a:r>
                <a:r>
                  <a:rPr lang="en-GB" sz="800" b="1" dirty="0" err="1">
                    <a:latin typeface="Hind Regular" panose="02000000000000000000" pitchFamily="2" charset="0"/>
                    <a:cs typeface="Hind Regular" panose="02000000000000000000" pitchFamily="2" charset="0"/>
                  </a:rPr>
                  <a:t>Hikkaduwa</a:t>
                </a:r>
                <a:endParaRPr lang="en-GB" sz="800" b="1" dirty="0">
                  <a:latin typeface="Hind Bold" panose="02000000000000000000" pitchFamily="2" charset="0"/>
                  <a:cs typeface="Hind Bold" panose="02000000000000000000" pitchFamily="2" charset="0"/>
                </a:endParaRPr>
              </a:p>
              <a:p>
                <a:pPr algn="ctr">
                  <a:spcBef>
                    <a:spcPts val="600"/>
                  </a:spcBef>
                </a:pPr>
                <a:r>
                  <a:rPr lang="en-GB" sz="900" dirty="0">
                    <a:solidFill>
                      <a:schemeClr val="accent1">
                        <a:lumMod val="60000"/>
                        <a:lumOff val="40000"/>
                      </a:schemeClr>
                    </a:solidFill>
                    <a:latin typeface="Hind Medium" panose="02000000000000000000" pitchFamily="2" charset="0"/>
                    <a:cs typeface="Hind Medium" panose="02000000000000000000" pitchFamily="2" charset="0"/>
                  </a:rPr>
                  <a:t>Afternoon</a:t>
                </a:r>
              </a:p>
              <a:p>
                <a:pPr algn="ctr"/>
                <a:r>
                  <a:rPr lang="en-GB" sz="800" b="1" dirty="0">
                    <a:solidFill>
                      <a:srgbClr val="1D252D"/>
                    </a:solidFill>
                    <a:latin typeface="Hind Regular" panose="02000000000000000000" pitchFamily="2" charset="0"/>
                    <a:cs typeface="Hind Bold" panose="02000000000000000000" pitchFamily="2" charset="0"/>
                  </a:rPr>
                  <a:t>Turtle Hatchery</a:t>
                </a:r>
                <a:endParaRPr lang="en-GB" sz="900" b="1" dirty="0">
                  <a:solidFill>
                    <a:schemeClr val="accent1">
                      <a:lumMod val="60000"/>
                      <a:lumOff val="40000"/>
                    </a:schemeClr>
                  </a:solidFill>
                  <a:latin typeface="Hind Bold" panose="02000000000000000000" pitchFamily="2" charset="0"/>
                  <a:cs typeface="Hind Bold" panose="02000000000000000000" pitchFamily="2" charset="0"/>
                </a:endParaRPr>
              </a:p>
              <a:p>
                <a:pPr algn="ctr">
                  <a:spcBef>
                    <a:spcPts val="600"/>
                  </a:spcBef>
                </a:pPr>
                <a:r>
                  <a:rPr lang="en-GB" sz="900" dirty="0">
                    <a:solidFill>
                      <a:schemeClr val="accent1">
                        <a:lumMod val="60000"/>
                        <a:lumOff val="40000"/>
                      </a:schemeClr>
                    </a:solidFill>
                    <a:latin typeface="Hind Medium" panose="02000000000000000000" pitchFamily="2" charset="0"/>
                    <a:cs typeface="Hind Medium" panose="02000000000000000000" pitchFamily="2" charset="0"/>
                  </a:rPr>
                  <a:t>Evening</a:t>
                </a:r>
              </a:p>
              <a:p>
                <a:pPr algn="ctr"/>
                <a:r>
                  <a:rPr lang="en-GB" sz="800" dirty="0">
                    <a:latin typeface="Hind Regular" panose="02000000000000000000" pitchFamily="2" charset="0"/>
                    <a:cs typeface="Hind Regular" panose="02000000000000000000" pitchFamily="2" charset="0"/>
                  </a:rPr>
                  <a:t>Dinner at accommodation</a:t>
                </a:r>
                <a:endParaRPr lang="en-GB" sz="900" b="1" dirty="0">
                  <a:latin typeface="Hind Regular" panose="02000000000000000000" pitchFamily="2" charset="0"/>
                  <a:cs typeface="Hind Regular" panose="02000000000000000000" pitchFamily="2" charset="0"/>
                </a:endParaRPr>
              </a:p>
            </p:txBody>
          </p:sp>
          <p:grpSp>
            <p:nvGrpSpPr>
              <p:cNvPr id="2" name="Group 1"/>
              <p:cNvGrpSpPr/>
              <p:nvPr/>
            </p:nvGrpSpPr>
            <p:grpSpPr>
              <a:xfrm>
                <a:off x="487396" y="3218022"/>
                <a:ext cx="8147242" cy="1428322"/>
                <a:chOff x="487396" y="1266771"/>
                <a:chExt cx="8147242" cy="1428322"/>
              </a:xfrm>
            </p:grpSpPr>
            <p:sp>
              <p:nvSpPr>
                <p:cNvPr id="16" name="TextBox 15"/>
                <p:cNvSpPr txBox="1"/>
                <p:nvPr/>
              </p:nvSpPr>
              <p:spPr>
                <a:xfrm>
                  <a:off x="487396" y="1266771"/>
                  <a:ext cx="1681798" cy="1208446"/>
                </a:xfrm>
                <a:prstGeom prst="rect">
                  <a:avLst/>
                </a:prstGeom>
                <a:noFill/>
              </p:spPr>
              <p:txBody>
                <a:bodyPr wrap="square" rtlCol="0">
                  <a:spAutoFit/>
                </a:bodyPr>
                <a:lstStyle/>
                <a:p>
                  <a:pPr algn="ctr"/>
                  <a:r>
                    <a:rPr lang="en-GB" sz="1100" b="1" dirty="0">
                      <a:latin typeface="Hind Bold" panose="02000000000000000000" pitchFamily="2" charset="0"/>
                      <a:cs typeface="Hind Bold" panose="02000000000000000000" pitchFamily="2" charset="0"/>
                    </a:rPr>
                    <a:t>Day 2</a:t>
                  </a:r>
                </a:p>
                <a:p>
                  <a:pPr algn="ctr">
                    <a:spcBef>
                      <a:spcPts val="600"/>
                    </a:spcBef>
                  </a:pPr>
                  <a:r>
                    <a:rPr lang="en-GB" sz="900" dirty="0">
                      <a:solidFill>
                        <a:schemeClr val="accent1">
                          <a:lumMod val="60000"/>
                          <a:lumOff val="40000"/>
                        </a:schemeClr>
                      </a:solidFill>
                      <a:latin typeface="Hind Medium" panose="02000000000000000000" pitchFamily="2" charset="0"/>
                      <a:cs typeface="Hind Medium" panose="02000000000000000000" pitchFamily="2" charset="0"/>
                    </a:rPr>
                    <a:t>Afternoon</a:t>
                  </a:r>
                </a:p>
                <a:p>
                  <a:pPr algn="ctr"/>
                  <a:r>
                    <a:rPr lang="en-GB" sz="800" b="0" i="0" dirty="0">
                      <a:solidFill>
                        <a:srgbClr val="1D252D"/>
                      </a:solidFill>
                      <a:effectLst/>
                      <a:latin typeface="Hind Regular" panose="02000000000000000000" pitchFamily="2" charset="0"/>
                      <a:cs typeface="Hind Regular" panose="02000000000000000000" pitchFamily="2" charset="0"/>
                    </a:rPr>
                    <a:t>Arrive in Sri Lanka and head to Pegasus Reef hotel before heading to the beach</a:t>
                  </a:r>
                  <a:endParaRPr lang="en-GB" sz="900" b="1" dirty="0">
                    <a:solidFill>
                      <a:schemeClr val="accent1">
                        <a:lumMod val="60000"/>
                        <a:lumOff val="40000"/>
                      </a:schemeClr>
                    </a:solidFill>
                    <a:latin typeface="Hind Medium" panose="02000000000000000000" pitchFamily="2" charset="0"/>
                    <a:cs typeface="Hind Medium" panose="02000000000000000000" pitchFamily="2" charset="0"/>
                  </a:endParaRPr>
                </a:p>
                <a:p>
                  <a:pPr algn="ctr">
                    <a:spcBef>
                      <a:spcPts val="600"/>
                    </a:spcBef>
                  </a:pPr>
                  <a:r>
                    <a:rPr lang="en-GB" sz="900" dirty="0">
                      <a:solidFill>
                        <a:schemeClr val="accent1">
                          <a:lumMod val="60000"/>
                          <a:lumOff val="40000"/>
                        </a:schemeClr>
                      </a:solidFill>
                      <a:latin typeface="Hind Medium" panose="02000000000000000000" pitchFamily="2" charset="0"/>
                      <a:cs typeface="Hind Medium" panose="02000000000000000000" pitchFamily="2" charset="0"/>
                    </a:rPr>
                    <a:t>Evening</a:t>
                  </a:r>
                </a:p>
                <a:p>
                  <a:pPr algn="ctr"/>
                  <a:r>
                    <a:rPr lang="en-GB" sz="800" b="1" dirty="0">
                      <a:latin typeface="Hind Regular" panose="02000000000000000000" pitchFamily="2" charset="0"/>
                      <a:cs typeface="Hind Regular" panose="02000000000000000000" pitchFamily="2" charset="0"/>
                    </a:rPr>
                    <a:t>Evening meal at hotel</a:t>
                  </a:r>
                  <a:endParaRPr lang="en-GB" sz="900" b="1" dirty="0">
                    <a:latin typeface="Hind Regular" panose="02000000000000000000" pitchFamily="2" charset="0"/>
                    <a:cs typeface="Hind Regular" panose="02000000000000000000" pitchFamily="2" charset="0"/>
                  </a:endParaRPr>
                </a:p>
              </p:txBody>
            </p:sp>
            <p:sp>
              <p:nvSpPr>
                <p:cNvPr id="18" name="TextBox 17"/>
                <p:cNvSpPr txBox="1"/>
                <p:nvPr/>
              </p:nvSpPr>
              <p:spPr>
                <a:xfrm>
                  <a:off x="2561675" y="1266929"/>
                  <a:ext cx="1807941" cy="1428164"/>
                </a:xfrm>
                <a:prstGeom prst="rect">
                  <a:avLst/>
                </a:prstGeom>
                <a:noFill/>
              </p:spPr>
              <p:txBody>
                <a:bodyPr wrap="square" rtlCol="0">
                  <a:spAutoFit/>
                </a:bodyPr>
                <a:lstStyle/>
                <a:p>
                  <a:pPr algn="ctr"/>
                  <a:r>
                    <a:rPr lang="en-GB" sz="1100" b="1" dirty="0">
                      <a:latin typeface="Hind Bold" panose="02000000000000000000" pitchFamily="2" charset="0"/>
                      <a:cs typeface="Hind Bold" panose="02000000000000000000" pitchFamily="2" charset="0"/>
                    </a:rPr>
                    <a:t>Day 4</a:t>
                  </a:r>
                </a:p>
                <a:p>
                  <a:pPr algn="ctr">
                    <a:spcBef>
                      <a:spcPts val="600"/>
                    </a:spcBef>
                  </a:pPr>
                  <a:r>
                    <a:rPr lang="en-GB" sz="900" dirty="0">
                      <a:solidFill>
                        <a:schemeClr val="accent1">
                          <a:lumMod val="60000"/>
                          <a:lumOff val="40000"/>
                        </a:schemeClr>
                      </a:solidFill>
                      <a:latin typeface="Hind Medium" panose="02000000000000000000" pitchFamily="2" charset="0"/>
                      <a:cs typeface="Hind Medium" panose="02000000000000000000" pitchFamily="2" charset="0"/>
                    </a:rPr>
                    <a:t>Morning</a:t>
                  </a:r>
                </a:p>
                <a:p>
                  <a:pPr algn="ctr"/>
                  <a:r>
                    <a:rPr lang="en-GB" sz="800" dirty="0">
                      <a:latin typeface="Hind Regular" panose="02000000000000000000" pitchFamily="2" charset="0"/>
                      <a:cs typeface="Hind Regular" panose="02000000000000000000" pitchFamily="2" charset="0"/>
                    </a:rPr>
                    <a:t>Breakfast then depart for </a:t>
                  </a:r>
                  <a:r>
                    <a:rPr lang="en-GB" sz="800" b="1" dirty="0" err="1">
                      <a:latin typeface="Hind Regular" panose="02000000000000000000" pitchFamily="2" charset="0"/>
                      <a:cs typeface="Hind Regular" panose="02000000000000000000" pitchFamily="2" charset="0"/>
                    </a:rPr>
                    <a:t>Sigirya</a:t>
                  </a:r>
                  <a:endParaRPr lang="en-GB" sz="800" dirty="0">
                    <a:latin typeface="Hind Regular" panose="02000000000000000000" pitchFamily="2" charset="0"/>
                    <a:cs typeface="Hind Regular" panose="02000000000000000000" pitchFamily="2" charset="0"/>
                  </a:endParaRPr>
                </a:p>
                <a:p>
                  <a:pPr algn="ctr">
                    <a:spcBef>
                      <a:spcPts val="600"/>
                    </a:spcBef>
                  </a:pPr>
                  <a:r>
                    <a:rPr lang="en-GB" sz="900" dirty="0">
                      <a:solidFill>
                        <a:schemeClr val="accent1">
                          <a:lumMod val="60000"/>
                          <a:lumOff val="40000"/>
                        </a:schemeClr>
                      </a:solidFill>
                      <a:latin typeface="Hind Medium" panose="02000000000000000000" pitchFamily="2" charset="0"/>
                      <a:cs typeface="Hind Medium" panose="02000000000000000000" pitchFamily="2" charset="0"/>
                    </a:rPr>
                    <a:t>Afternoon</a:t>
                  </a:r>
                </a:p>
                <a:p>
                  <a:pPr algn="ctr"/>
                  <a:r>
                    <a:rPr lang="en-GB" sz="800" i="0" dirty="0">
                      <a:solidFill>
                        <a:srgbClr val="1D252D"/>
                      </a:solidFill>
                      <a:effectLst/>
                      <a:latin typeface="Hind Regular" panose="020B0604020202020204" charset="0"/>
                      <a:cs typeface="Hind Regular" panose="020B0604020202020204" charset="0"/>
                    </a:rPr>
                    <a:t>Visit a </a:t>
                  </a:r>
                  <a:r>
                    <a:rPr lang="en-GB" sz="800" b="1" i="0" dirty="0">
                      <a:solidFill>
                        <a:srgbClr val="1D252D"/>
                      </a:solidFill>
                      <a:effectLst/>
                      <a:latin typeface="Hind Regular" panose="020B0604020202020204" charset="0"/>
                      <a:cs typeface="Hind Regular" panose="020B0604020202020204" charset="0"/>
                    </a:rPr>
                    <a:t>Dambulla Cave Temple</a:t>
                  </a:r>
                  <a:endParaRPr lang="en-GB" sz="900" b="1" dirty="0">
                    <a:solidFill>
                      <a:schemeClr val="accent1">
                        <a:lumMod val="60000"/>
                        <a:lumOff val="40000"/>
                      </a:schemeClr>
                    </a:solidFill>
                    <a:latin typeface="Hind Regular" panose="020B0604020202020204" charset="0"/>
                    <a:cs typeface="Hind Regular" panose="020B0604020202020204" charset="0"/>
                  </a:endParaRPr>
                </a:p>
                <a:p>
                  <a:pPr algn="ctr">
                    <a:spcBef>
                      <a:spcPts val="600"/>
                    </a:spcBef>
                  </a:pPr>
                  <a:r>
                    <a:rPr lang="en-GB" sz="900" dirty="0">
                      <a:solidFill>
                        <a:schemeClr val="accent1">
                          <a:lumMod val="60000"/>
                          <a:lumOff val="40000"/>
                        </a:schemeClr>
                      </a:solidFill>
                      <a:latin typeface="Hind Medium" panose="02000000000000000000" pitchFamily="2" charset="0"/>
                      <a:cs typeface="Hind Medium" panose="02000000000000000000" pitchFamily="2" charset="0"/>
                    </a:rPr>
                    <a:t>Evening</a:t>
                  </a:r>
                </a:p>
                <a:p>
                  <a:pPr algn="ctr"/>
                  <a:r>
                    <a:rPr lang="en-GB" sz="800" dirty="0">
                      <a:latin typeface="Hind Regular" panose="02000000000000000000" pitchFamily="2" charset="0"/>
                      <a:cs typeface="Hind Regular" panose="02000000000000000000" pitchFamily="2" charset="0"/>
                    </a:rPr>
                    <a:t>Evening Game drive in </a:t>
                  </a:r>
                  <a:r>
                    <a:rPr lang="en-GB" sz="800" b="1" dirty="0" err="1">
                      <a:latin typeface="Hind Regular" panose="02000000000000000000" pitchFamily="2" charset="0"/>
                      <a:cs typeface="Hind Regular" panose="02000000000000000000" pitchFamily="2" charset="0"/>
                    </a:rPr>
                    <a:t>Minneriya</a:t>
                  </a:r>
                  <a:r>
                    <a:rPr lang="en-GB" sz="800" b="1" dirty="0">
                      <a:latin typeface="Hind Regular" panose="02000000000000000000" pitchFamily="2" charset="0"/>
                      <a:cs typeface="Hind Regular" panose="02000000000000000000" pitchFamily="2" charset="0"/>
                    </a:rPr>
                    <a:t> National </a:t>
                  </a:r>
                  <a:r>
                    <a:rPr lang="en-GB" sz="800" b="1" dirty="0" err="1">
                      <a:latin typeface="Hind Regular" panose="02000000000000000000" pitchFamily="2" charset="0"/>
                      <a:cs typeface="Hind Regular" panose="02000000000000000000" pitchFamily="2" charset="0"/>
                    </a:rPr>
                    <a:t>Parlk</a:t>
                  </a:r>
                  <a:endParaRPr lang="en-GB" sz="900" b="1" dirty="0">
                    <a:latin typeface="Hind Regular" panose="02000000000000000000" pitchFamily="2" charset="0"/>
                    <a:cs typeface="Hind Regular" panose="02000000000000000000" pitchFamily="2" charset="0"/>
                  </a:endParaRPr>
                </a:p>
              </p:txBody>
            </p:sp>
            <p:sp>
              <p:nvSpPr>
                <p:cNvPr id="20" name="TextBox 19"/>
                <p:cNvSpPr txBox="1"/>
                <p:nvPr/>
              </p:nvSpPr>
              <p:spPr>
                <a:xfrm>
                  <a:off x="4820333" y="1266929"/>
                  <a:ext cx="1565327" cy="1428164"/>
                </a:xfrm>
                <a:prstGeom prst="rect">
                  <a:avLst/>
                </a:prstGeom>
                <a:noFill/>
              </p:spPr>
              <p:txBody>
                <a:bodyPr wrap="square" rtlCol="0">
                  <a:spAutoFit/>
                </a:bodyPr>
                <a:lstStyle/>
                <a:p>
                  <a:pPr algn="ctr"/>
                  <a:r>
                    <a:rPr lang="en-GB" sz="1100" b="1" dirty="0">
                      <a:latin typeface="Hind Bold" panose="02000000000000000000" pitchFamily="2" charset="0"/>
                      <a:cs typeface="Hind Bold" panose="02000000000000000000" pitchFamily="2" charset="0"/>
                    </a:rPr>
                    <a:t>Day 6</a:t>
                  </a:r>
                </a:p>
                <a:p>
                  <a:pPr algn="ctr">
                    <a:spcBef>
                      <a:spcPts val="600"/>
                    </a:spcBef>
                  </a:pPr>
                  <a:r>
                    <a:rPr lang="en-GB" sz="900" dirty="0">
                      <a:solidFill>
                        <a:schemeClr val="accent1">
                          <a:lumMod val="60000"/>
                          <a:lumOff val="40000"/>
                        </a:schemeClr>
                      </a:solidFill>
                      <a:latin typeface="Hind Medium" panose="02000000000000000000" pitchFamily="2" charset="0"/>
                      <a:cs typeface="Hind Medium" panose="02000000000000000000" pitchFamily="2" charset="0"/>
                    </a:rPr>
                    <a:t>Morning</a:t>
                  </a:r>
                </a:p>
                <a:p>
                  <a:pPr algn="ctr"/>
                  <a:r>
                    <a:rPr lang="en-GB" sz="800" dirty="0">
                      <a:latin typeface="Hind Regular" panose="02000000000000000000" pitchFamily="2" charset="0"/>
                      <a:cs typeface="Hind Regular" panose="02000000000000000000" pitchFamily="2" charset="0"/>
                    </a:rPr>
                    <a:t>Breakfast </a:t>
                  </a:r>
                  <a:r>
                    <a:rPr lang="en-GB" sz="800" b="1" dirty="0">
                      <a:latin typeface="Hind Regular" panose="02000000000000000000" pitchFamily="2" charset="0"/>
                      <a:cs typeface="Hind Regular" panose="02000000000000000000" pitchFamily="2" charset="0"/>
                    </a:rPr>
                    <a:t>Fixture #3</a:t>
                  </a:r>
                </a:p>
                <a:p>
                  <a:pPr algn="ctr">
                    <a:spcBef>
                      <a:spcPts val="600"/>
                    </a:spcBef>
                  </a:pPr>
                  <a:r>
                    <a:rPr lang="en-GB" sz="900" dirty="0">
                      <a:solidFill>
                        <a:schemeClr val="accent1">
                          <a:lumMod val="60000"/>
                          <a:lumOff val="40000"/>
                        </a:schemeClr>
                      </a:solidFill>
                      <a:latin typeface="Hind Medium" panose="02000000000000000000" pitchFamily="2" charset="0"/>
                      <a:cs typeface="Hind Medium" panose="02000000000000000000" pitchFamily="2" charset="0"/>
                    </a:rPr>
                    <a:t>Afternoon</a:t>
                  </a:r>
                </a:p>
                <a:p>
                  <a:pPr algn="ctr"/>
                  <a:r>
                    <a:rPr lang="en-GB" sz="800" b="1" i="0" dirty="0">
                      <a:solidFill>
                        <a:srgbClr val="1D252D"/>
                      </a:solidFill>
                      <a:effectLst/>
                      <a:latin typeface="Hind Regular" panose="02000000000000000000" pitchFamily="2" charset="0"/>
                      <a:cs typeface="Hind Regular" panose="02000000000000000000" pitchFamily="2" charset="0"/>
                    </a:rPr>
                    <a:t>Temple of th</a:t>
                  </a:r>
                  <a:r>
                    <a:rPr lang="en-GB" sz="800" b="1" dirty="0">
                      <a:solidFill>
                        <a:srgbClr val="1D252D"/>
                      </a:solidFill>
                      <a:latin typeface="Hind Regular" panose="02000000000000000000" pitchFamily="2" charset="0"/>
                      <a:cs typeface="Hind Regular" panose="02000000000000000000" pitchFamily="2" charset="0"/>
                    </a:rPr>
                    <a:t>e Tooth relic </a:t>
                  </a:r>
                  <a:endParaRPr lang="en-GB" sz="900" b="1" dirty="0">
                    <a:solidFill>
                      <a:schemeClr val="accent1">
                        <a:lumMod val="60000"/>
                        <a:lumOff val="40000"/>
                      </a:schemeClr>
                    </a:solidFill>
                    <a:latin typeface="Hind Bold" panose="02000000000000000000" pitchFamily="2" charset="0"/>
                    <a:cs typeface="Hind Bold" panose="02000000000000000000" pitchFamily="2" charset="0"/>
                  </a:endParaRPr>
                </a:p>
                <a:p>
                  <a:pPr algn="ctr">
                    <a:spcBef>
                      <a:spcPts val="600"/>
                    </a:spcBef>
                  </a:pPr>
                  <a:r>
                    <a:rPr lang="en-GB" sz="900" dirty="0">
                      <a:solidFill>
                        <a:schemeClr val="accent1">
                          <a:lumMod val="60000"/>
                          <a:lumOff val="40000"/>
                        </a:schemeClr>
                      </a:solidFill>
                      <a:latin typeface="Hind Medium" panose="02000000000000000000" pitchFamily="2" charset="0"/>
                      <a:cs typeface="Hind Medium" panose="02000000000000000000" pitchFamily="2" charset="0"/>
                    </a:rPr>
                    <a:t>Evening</a:t>
                  </a:r>
                </a:p>
                <a:p>
                  <a:pPr algn="ctr"/>
                  <a:r>
                    <a:rPr lang="en-GB" sz="800" b="1" dirty="0">
                      <a:latin typeface="Hind Regular" panose="02000000000000000000" pitchFamily="2" charset="0"/>
                      <a:cs typeface="Hind Regular" panose="02000000000000000000" pitchFamily="2" charset="0"/>
                    </a:rPr>
                    <a:t>Cultural dance show </a:t>
                  </a:r>
                  <a:r>
                    <a:rPr lang="en-GB" sz="800" dirty="0">
                      <a:latin typeface="Hind Regular" panose="02000000000000000000" pitchFamily="2" charset="0"/>
                      <a:cs typeface="Hind Regular" panose="02000000000000000000" pitchFamily="2" charset="0"/>
                    </a:rPr>
                    <a:t>before Dinner at accommodation</a:t>
                  </a:r>
                  <a:endParaRPr lang="en-GB" sz="900" b="1" dirty="0">
                    <a:latin typeface="Hind Regular" panose="02000000000000000000" pitchFamily="2" charset="0"/>
                    <a:cs typeface="Hind Regular" panose="02000000000000000000" pitchFamily="2" charset="0"/>
                  </a:endParaRPr>
                </a:p>
              </p:txBody>
            </p:sp>
            <p:sp>
              <p:nvSpPr>
                <p:cNvPr id="22" name="TextBox 21"/>
                <p:cNvSpPr txBox="1"/>
                <p:nvPr/>
              </p:nvSpPr>
              <p:spPr>
                <a:xfrm>
                  <a:off x="6846055" y="1270336"/>
                  <a:ext cx="1788583" cy="1333999"/>
                </a:xfrm>
                <a:prstGeom prst="rect">
                  <a:avLst/>
                </a:prstGeom>
                <a:noFill/>
              </p:spPr>
              <p:txBody>
                <a:bodyPr wrap="square" rtlCol="0">
                  <a:spAutoFit/>
                </a:bodyPr>
                <a:lstStyle/>
                <a:p>
                  <a:pPr algn="ctr"/>
                  <a:r>
                    <a:rPr lang="en-GB" sz="1100" b="1" dirty="0">
                      <a:latin typeface="Hind Bold" panose="02000000000000000000" pitchFamily="2" charset="0"/>
                      <a:cs typeface="Hind Bold" panose="02000000000000000000" pitchFamily="2" charset="0"/>
                    </a:rPr>
                    <a:t>Day 8</a:t>
                  </a:r>
                </a:p>
                <a:p>
                  <a:pPr algn="ctr">
                    <a:spcBef>
                      <a:spcPts val="600"/>
                    </a:spcBef>
                  </a:pPr>
                  <a:r>
                    <a:rPr lang="en-GB" sz="900" dirty="0">
                      <a:solidFill>
                        <a:schemeClr val="accent1">
                          <a:lumMod val="60000"/>
                          <a:lumOff val="40000"/>
                        </a:schemeClr>
                      </a:solidFill>
                      <a:latin typeface="Hind Medium" panose="02000000000000000000" pitchFamily="2" charset="0"/>
                      <a:cs typeface="Hind Medium" panose="02000000000000000000" pitchFamily="2" charset="0"/>
                    </a:rPr>
                    <a:t>Morning</a:t>
                  </a:r>
                </a:p>
                <a:p>
                  <a:pPr algn="ctr"/>
                  <a:r>
                    <a:rPr lang="en-GB" sz="800" dirty="0">
                      <a:latin typeface="Hind Regular" panose="020B0604020202020204" charset="0"/>
                      <a:cs typeface="Hind Regular" panose="020B0604020202020204" charset="0"/>
                    </a:rPr>
                    <a:t>Breakfast at hotel and visit the </a:t>
                  </a:r>
                  <a:r>
                    <a:rPr lang="en-GB" sz="800" b="1" dirty="0">
                      <a:latin typeface="Hind Regular" panose="020B0604020202020204" charset="0"/>
                      <a:cs typeface="Hind Regular" panose="020B0604020202020204" charset="0"/>
                    </a:rPr>
                    <a:t>Foundation of Goodness</a:t>
                  </a:r>
                  <a:endParaRPr lang="en-GB" sz="900" dirty="0">
                    <a:solidFill>
                      <a:schemeClr val="accent1">
                        <a:lumMod val="60000"/>
                        <a:lumOff val="40000"/>
                      </a:schemeClr>
                    </a:solidFill>
                    <a:latin typeface="Hind Medium" panose="02000000000000000000" pitchFamily="2" charset="0"/>
                    <a:cs typeface="Hind Medium" panose="02000000000000000000" pitchFamily="2" charset="0"/>
                  </a:endParaRPr>
                </a:p>
                <a:p>
                  <a:pPr algn="ctr">
                    <a:spcBef>
                      <a:spcPts val="600"/>
                    </a:spcBef>
                  </a:pPr>
                  <a:r>
                    <a:rPr lang="en-GB" sz="900" dirty="0">
                      <a:solidFill>
                        <a:schemeClr val="accent1">
                          <a:lumMod val="60000"/>
                          <a:lumOff val="40000"/>
                        </a:schemeClr>
                      </a:solidFill>
                      <a:latin typeface="Hind Medium" panose="02000000000000000000" pitchFamily="2" charset="0"/>
                      <a:cs typeface="Hind Medium" panose="02000000000000000000" pitchFamily="2" charset="0"/>
                    </a:rPr>
                    <a:t>Evening</a:t>
                  </a:r>
                </a:p>
                <a:p>
                  <a:pPr algn="ctr"/>
                  <a:r>
                    <a:rPr lang="en-GB" sz="800" dirty="0">
                      <a:latin typeface="Hind Regular" panose="02000000000000000000" pitchFamily="2" charset="0"/>
                      <a:cs typeface="Hind Regular" panose="02000000000000000000" pitchFamily="2" charset="0"/>
                    </a:rPr>
                    <a:t>Cool off in the pool before evening meal and host your own awards evening!</a:t>
                  </a:r>
                  <a:endParaRPr lang="en-GB" sz="900" b="1" dirty="0">
                    <a:latin typeface="Hind Regular" panose="02000000000000000000" pitchFamily="2" charset="0"/>
                    <a:cs typeface="Hind Regular" panose="02000000000000000000" pitchFamily="2" charset="0"/>
                  </a:endParaRPr>
                </a:p>
              </p:txBody>
            </p:sp>
          </p:grpSp>
          <p:grpSp>
            <p:nvGrpSpPr>
              <p:cNvPr id="29" name="Group 28"/>
              <p:cNvGrpSpPr/>
              <p:nvPr/>
            </p:nvGrpSpPr>
            <p:grpSpPr>
              <a:xfrm>
                <a:off x="316426" y="2949708"/>
                <a:ext cx="9909470" cy="144829"/>
                <a:chOff x="92779" y="2940789"/>
                <a:chExt cx="10304680" cy="152989"/>
              </a:xfrm>
            </p:grpSpPr>
            <p:cxnSp>
              <p:nvCxnSpPr>
                <p:cNvPr id="4" name="Straight Connector 3"/>
                <p:cNvCxnSpPr>
                  <a:cxnSpLocks/>
                </p:cNvCxnSpPr>
                <p:nvPr/>
              </p:nvCxnSpPr>
              <p:spPr>
                <a:xfrm>
                  <a:off x="92779" y="3021511"/>
                  <a:ext cx="10304680" cy="2523"/>
                </a:xfrm>
                <a:prstGeom prst="line">
                  <a:avLst/>
                </a:prstGeom>
                <a:ln w="22225">
                  <a:solidFill>
                    <a:srgbClr val="E1EAF4"/>
                  </a:solidFill>
                </a:ln>
              </p:spPr>
              <p:style>
                <a:lnRef idx="1">
                  <a:schemeClr val="accent1"/>
                </a:lnRef>
                <a:fillRef idx="0">
                  <a:schemeClr val="accent1"/>
                </a:fillRef>
                <a:effectRef idx="0">
                  <a:schemeClr val="accent1"/>
                </a:effectRef>
                <a:fontRef idx="minor">
                  <a:schemeClr val="tx1"/>
                </a:fontRef>
              </p:style>
            </p:cxnSp>
            <p:sp>
              <p:nvSpPr>
                <p:cNvPr id="5" name="Oval 4"/>
                <p:cNvSpPr/>
                <p:nvPr/>
              </p:nvSpPr>
              <p:spPr>
                <a:xfrm>
                  <a:off x="1081934" y="2954289"/>
                  <a:ext cx="126142" cy="126142"/>
                </a:xfrm>
                <a:prstGeom prst="ellipse">
                  <a:avLst/>
                </a:prstGeom>
                <a:solidFill>
                  <a:schemeClr val="bg1"/>
                </a:solidFill>
                <a:ln w="25400">
                  <a:solidFill>
                    <a:srgbClr val="1B94E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2193230" y="2954289"/>
                  <a:ext cx="126142" cy="126142"/>
                </a:xfrm>
                <a:prstGeom prst="ellipse">
                  <a:avLst/>
                </a:prstGeom>
                <a:solidFill>
                  <a:schemeClr val="bg1"/>
                </a:solidFill>
                <a:ln w="25400">
                  <a:solidFill>
                    <a:srgbClr val="1B94E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a:off x="3304526" y="2954289"/>
                  <a:ext cx="126142" cy="126142"/>
                </a:xfrm>
                <a:prstGeom prst="ellipse">
                  <a:avLst/>
                </a:prstGeom>
                <a:solidFill>
                  <a:schemeClr val="bg1"/>
                </a:solidFill>
                <a:ln w="25400">
                  <a:solidFill>
                    <a:srgbClr val="1B94E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p:cNvSpPr/>
                <p:nvPr/>
              </p:nvSpPr>
              <p:spPr>
                <a:xfrm>
                  <a:off x="4415822" y="2954289"/>
                  <a:ext cx="126142" cy="126142"/>
                </a:xfrm>
                <a:prstGeom prst="ellipse">
                  <a:avLst/>
                </a:prstGeom>
                <a:solidFill>
                  <a:schemeClr val="bg1"/>
                </a:solidFill>
                <a:ln w="25400">
                  <a:solidFill>
                    <a:srgbClr val="1B94E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5527118" y="2954289"/>
                  <a:ext cx="126142" cy="126142"/>
                </a:xfrm>
                <a:prstGeom prst="ellipse">
                  <a:avLst/>
                </a:prstGeom>
                <a:solidFill>
                  <a:schemeClr val="bg1"/>
                </a:solidFill>
                <a:ln w="25400">
                  <a:solidFill>
                    <a:srgbClr val="1B94E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6638414" y="2960963"/>
                  <a:ext cx="126142" cy="126142"/>
                </a:xfrm>
                <a:prstGeom prst="ellipse">
                  <a:avLst/>
                </a:prstGeom>
                <a:solidFill>
                  <a:schemeClr val="bg1"/>
                </a:solidFill>
                <a:ln w="25400">
                  <a:solidFill>
                    <a:srgbClr val="1B94E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7749710" y="2965801"/>
                  <a:ext cx="126142" cy="126142"/>
                </a:xfrm>
                <a:prstGeom prst="ellipse">
                  <a:avLst/>
                </a:prstGeom>
                <a:solidFill>
                  <a:schemeClr val="bg1"/>
                </a:solidFill>
                <a:ln w="25400">
                  <a:solidFill>
                    <a:srgbClr val="1B94E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8861006" y="2967636"/>
                  <a:ext cx="126142" cy="126142"/>
                </a:xfrm>
                <a:prstGeom prst="ellipse">
                  <a:avLst/>
                </a:prstGeom>
                <a:solidFill>
                  <a:schemeClr val="bg1"/>
                </a:solidFill>
                <a:ln w="25400">
                  <a:solidFill>
                    <a:srgbClr val="1B94E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p:cNvPicPr>
                  <a:picLocks noChangeAspect="1"/>
                </p:cNvPicPr>
                <p:nvPr/>
              </p:nvPicPr>
              <p:blipFill>
                <a:blip r:embed="rId5"/>
                <a:stretch>
                  <a:fillRect/>
                </a:stretch>
              </p:blipFill>
              <p:spPr>
                <a:xfrm>
                  <a:off x="118155" y="2940789"/>
                  <a:ext cx="152413" cy="146317"/>
                </a:xfrm>
                <a:prstGeom prst="rect">
                  <a:avLst/>
                </a:prstGeom>
              </p:spPr>
            </p:pic>
          </p:grpSp>
          <p:sp>
            <p:nvSpPr>
              <p:cNvPr id="36" name="TextBox 35"/>
              <p:cNvSpPr txBox="1"/>
              <p:nvPr/>
            </p:nvSpPr>
            <p:spPr>
              <a:xfrm>
                <a:off x="8028774" y="1252440"/>
                <a:ext cx="1681800" cy="1428164"/>
              </a:xfrm>
              <a:prstGeom prst="rect">
                <a:avLst/>
              </a:prstGeom>
              <a:noFill/>
            </p:spPr>
            <p:txBody>
              <a:bodyPr wrap="square" rtlCol="0">
                <a:spAutoFit/>
              </a:bodyPr>
              <a:lstStyle/>
              <a:p>
                <a:pPr algn="ctr"/>
                <a:r>
                  <a:rPr lang="en-GB" sz="1100" b="1" dirty="0">
                    <a:latin typeface="Hind Bold" panose="02000000000000000000" pitchFamily="2" charset="0"/>
                    <a:cs typeface="Hind Bold" panose="02000000000000000000" pitchFamily="2" charset="0"/>
                  </a:rPr>
                  <a:t>Day 9</a:t>
                </a:r>
              </a:p>
              <a:p>
                <a:pPr algn="ctr">
                  <a:spcBef>
                    <a:spcPts val="600"/>
                  </a:spcBef>
                </a:pPr>
                <a:r>
                  <a:rPr lang="en-GB" sz="900" dirty="0">
                    <a:solidFill>
                      <a:schemeClr val="accent1">
                        <a:lumMod val="60000"/>
                        <a:lumOff val="40000"/>
                      </a:schemeClr>
                    </a:solidFill>
                    <a:latin typeface="Hind Medium" panose="02000000000000000000" pitchFamily="2" charset="0"/>
                    <a:cs typeface="Hind Medium" panose="02000000000000000000" pitchFamily="2" charset="0"/>
                  </a:rPr>
                  <a:t>Morning</a:t>
                </a:r>
              </a:p>
              <a:p>
                <a:pPr algn="ctr"/>
                <a:r>
                  <a:rPr lang="en-US" sz="800" dirty="0">
                    <a:latin typeface="Hind Regular" panose="02000000000000000000" pitchFamily="2" charset="0"/>
                    <a:cs typeface="Hind Regular" panose="02000000000000000000" pitchFamily="2" charset="0"/>
                  </a:rPr>
                  <a:t>Check out and depart for the UK</a:t>
                </a:r>
                <a:endParaRPr lang="en-GB" sz="800" dirty="0">
                  <a:latin typeface="Hind Regular" panose="02000000000000000000" pitchFamily="2" charset="0"/>
                  <a:cs typeface="Hind Regular" panose="02000000000000000000" pitchFamily="2" charset="0"/>
                </a:endParaRPr>
              </a:p>
              <a:p>
                <a:pPr algn="ctr">
                  <a:spcBef>
                    <a:spcPts val="600"/>
                  </a:spcBef>
                </a:pPr>
                <a:r>
                  <a:rPr lang="en-GB" sz="900" dirty="0">
                    <a:solidFill>
                      <a:schemeClr val="accent1">
                        <a:lumMod val="60000"/>
                        <a:lumOff val="40000"/>
                      </a:schemeClr>
                    </a:solidFill>
                    <a:latin typeface="Hind Medium" panose="02000000000000000000" pitchFamily="2" charset="0"/>
                    <a:cs typeface="Hind Medium" panose="02000000000000000000" pitchFamily="2" charset="0"/>
                  </a:rPr>
                  <a:t>Afternoon</a:t>
                </a:r>
              </a:p>
              <a:p>
                <a:pPr algn="ctr"/>
                <a:r>
                  <a:rPr lang="en-GB" sz="800" dirty="0">
                    <a:solidFill>
                      <a:srgbClr val="1D252D"/>
                    </a:solidFill>
                    <a:latin typeface="Hind Regular" panose="02000000000000000000" pitchFamily="2" charset="0"/>
                    <a:cs typeface="Hind Regular" panose="02000000000000000000" pitchFamily="2" charset="0"/>
                  </a:rPr>
                  <a:t>Travel</a:t>
                </a:r>
                <a:endParaRPr lang="en-GB" sz="800" i="0" dirty="0">
                  <a:solidFill>
                    <a:srgbClr val="1D252D"/>
                  </a:solidFill>
                  <a:effectLst/>
                  <a:latin typeface="Hind Regular" panose="02000000000000000000" pitchFamily="2" charset="0"/>
                  <a:cs typeface="Hind Regular" panose="02000000000000000000" pitchFamily="2" charset="0"/>
                </a:endParaRPr>
              </a:p>
              <a:p>
                <a:pPr algn="ctr">
                  <a:spcBef>
                    <a:spcPts val="600"/>
                  </a:spcBef>
                </a:pPr>
                <a:r>
                  <a:rPr lang="en-GB" sz="900" dirty="0">
                    <a:solidFill>
                      <a:schemeClr val="accent1">
                        <a:lumMod val="60000"/>
                        <a:lumOff val="40000"/>
                      </a:schemeClr>
                    </a:solidFill>
                    <a:latin typeface="Hind Medium" panose="02000000000000000000" pitchFamily="2" charset="0"/>
                    <a:cs typeface="Hind Medium" panose="02000000000000000000" pitchFamily="2" charset="0"/>
                  </a:rPr>
                  <a:t>Evening</a:t>
                </a:r>
              </a:p>
              <a:p>
                <a:pPr algn="ctr"/>
                <a:r>
                  <a:rPr lang="en-GB" sz="800" dirty="0">
                    <a:latin typeface="Hind Regular" panose="02000000000000000000" pitchFamily="2" charset="0"/>
                    <a:cs typeface="Hind Regular" panose="02000000000000000000" pitchFamily="2" charset="0"/>
                  </a:rPr>
                  <a:t>Arrive home</a:t>
                </a:r>
              </a:p>
            </p:txBody>
          </p:sp>
        </p:grpSp>
      </p:grpSp>
      <p:pic>
        <p:nvPicPr>
          <p:cNvPr id="24" name="Picture 23" descr="A group of women in a gym&#10;&#10;Description automatically generated">
            <a:extLst>
              <a:ext uri="{FF2B5EF4-FFF2-40B4-BE49-F238E27FC236}">
                <a16:creationId xmlns:a16="http://schemas.microsoft.com/office/drawing/2014/main" id="{B7943A42-C97B-E9C1-AC28-2C0FE0FE4A0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12145" y="5096455"/>
            <a:ext cx="2681320" cy="1587596"/>
          </a:xfrm>
          <a:prstGeom prst="rect">
            <a:avLst/>
          </a:prstGeom>
        </p:spPr>
      </p:pic>
    </p:spTree>
    <p:extLst>
      <p:ext uri="{BB962C8B-B14F-4D97-AF65-F5344CB8AC3E}">
        <p14:creationId xmlns:p14="http://schemas.microsoft.com/office/powerpoint/2010/main" val="17923863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A1B8417-BE96-A7E9-1119-8CCE9E919528}"/>
              </a:ext>
            </a:extLst>
          </p:cNvPr>
          <p:cNvSpPr/>
          <p:nvPr/>
        </p:nvSpPr>
        <p:spPr>
          <a:xfrm>
            <a:off x="0" y="0"/>
            <a:ext cx="12192000" cy="6858000"/>
          </a:xfrm>
          <a:prstGeom prst="rect">
            <a:avLst/>
          </a:prstGeom>
          <a:solidFill>
            <a:srgbClr val="177FC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5A6ADAB0-BE1E-233B-5DC4-70F8E8F58D61}"/>
              </a:ext>
            </a:extLst>
          </p:cNvPr>
          <p:cNvSpPr txBox="1"/>
          <p:nvPr/>
        </p:nvSpPr>
        <p:spPr>
          <a:xfrm>
            <a:off x="2953877" y="4369932"/>
            <a:ext cx="6284241" cy="1815690"/>
          </a:xfrm>
          <a:prstGeom prst="rect">
            <a:avLst/>
          </a:prstGeom>
          <a:noFill/>
        </p:spPr>
        <p:txBody>
          <a:bodyPr wrap="square" rtlCol="0">
            <a:spAutoFit/>
          </a:bodyPr>
          <a:lstStyle/>
          <a:p>
            <a:r>
              <a:rPr lang="en-US" sz="3733" dirty="0">
                <a:solidFill>
                  <a:schemeClr val="bg1"/>
                </a:solidFill>
                <a:latin typeface="Montserrat Black" panose="00000A00000000000000" pitchFamily="2" charset="0"/>
                <a:cs typeface="Montserrat Black"/>
              </a:rPr>
              <a:t>Any questions?</a:t>
            </a:r>
          </a:p>
          <a:p>
            <a:r>
              <a:rPr lang="en-US" sz="3733" dirty="0">
                <a:solidFill>
                  <a:schemeClr val="bg1"/>
                </a:solidFill>
                <a:latin typeface="Montserrat Black" panose="00000A00000000000000" pitchFamily="2" charset="0"/>
                <a:cs typeface="Montserrat Black"/>
              </a:rPr>
              <a:t>Please email </a:t>
            </a:r>
          </a:p>
          <a:p>
            <a:r>
              <a:rPr lang="en-US" sz="3733" dirty="0">
                <a:solidFill>
                  <a:schemeClr val="bg1"/>
                </a:solidFill>
                <a:latin typeface="Montserrat Black" panose="00000A00000000000000" pitchFamily="2" charset="0"/>
                <a:cs typeface="Montserrat Black"/>
              </a:rPr>
              <a:t>dshah@downlands.org</a:t>
            </a:r>
          </a:p>
        </p:txBody>
      </p:sp>
      <p:pic>
        <p:nvPicPr>
          <p:cNvPr id="4" name="Graphic 3">
            <a:extLst>
              <a:ext uri="{FF2B5EF4-FFF2-40B4-BE49-F238E27FC236}">
                <a16:creationId xmlns:a16="http://schemas.microsoft.com/office/drawing/2014/main" id="{D09B3A38-369C-E58F-C5D7-9DF961458D2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43361" y="1812121"/>
            <a:ext cx="4105275" cy="2371725"/>
          </a:xfrm>
          <a:prstGeom prst="rect">
            <a:avLst/>
          </a:prstGeom>
        </p:spPr>
      </p:pic>
    </p:spTree>
    <p:extLst>
      <p:ext uri="{BB962C8B-B14F-4D97-AF65-F5344CB8AC3E}">
        <p14:creationId xmlns:p14="http://schemas.microsoft.com/office/powerpoint/2010/main" val="19725317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A1B8417-BE96-A7E9-1119-8CCE9E919528}"/>
              </a:ext>
            </a:extLst>
          </p:cNvPr>
          <p:cNvSpPr/>
          <p:nvPr/>
        </p:nvSpPr>
        <p:spPr>
          <a:xfrm>
            <a:off x="0" y="0"/>
            <a:ext cx="12192000" cy="6858000"/>
          </a:xfrm>
          <a:prstGeom prst="rect">
            <a:avLst/>
          </a:prstGeom>
          <a:solidFill>
            <a:srgbClr val="177FC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2025124" y="2254018"/>
            <a:ext cx="2713619" cy="2144113"/>
          </a:xfrm>
          <a:prstGeom prst="rect">
            <a:avLst/>
          </a:prstGeom>
          <a:noFill/>
        </p:spPr>
        <p:txBody>
          <a:bodyPr wrap="square" rtlCol="0">
            <a:spAutoFit/>
          </a:bodyPr>
          <a:lstStyle/>
          <a:p>
            <a:pPr algn="r"/>
            <a:r>
              <a:rPr lang="en-US" sz="13333" dirty="0">
                <a:solidFill>
                  <a:schemeClr val="bg1"/>
                </a:solidFill>
                <a:latin typeface="Montserrat Black" panose="00000A00000000000000" pitchFamily="2" charset="0"/>
                <a:cs typeface="Montserrat Black"/>
              </a:rPr>
              <a:t>01</a:t>
            </a:r>
          </a:p>
        </p:txBody>
      </p:sp>
      <p:cxnSp>
        <p:nvCxnSpPr>
          <p:cNvPr id="14" name="Straight Connector 13">
            <a:extLst>
              <a:ext uri="{FF2B5EF4-FFF2-40B4-BE49-F238E27FC236}">
                <a16:creationId xmlns:a16="http://schemas.microsoft.com/office/drawing/2014/main" id="{6567CBDA-83F6-9256-771E-D7C00848AE3A}"/>
              </a:ext>
            </a:extLst>
          </p:cNvPr>
          <p:cNvCxnSpPr/>
          <p:nvPr/>
        </p:nvCxnSpPr>
        <p:spPr>
          <a:xfrm>
            <a:off x="4907280" y="2504440"/>
            <a:ext cx="0" cy="17272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5A6ADAB0-BE1E-233B-5DC4-70F8E8F58D61}"/>
              </a:ext>
            </a:extLst>
          </p:cNvPr>
          <p:cNvSpPr txBox="1"/>
          <p:nvPr/>
        </p:nvSpPr>
        <p:spPr>
          <a:xfrm>
            <a:off x="5157151" y="3034647"/>
            <a:ext cx="4093529" cy="666786"/>
          </a:xfrm>
          <a:prstGeom prst="rect">
            <a:avLst/>
          </a:prstGeom>
          <a:noFill/>
        </p:spPr>
        <p:txBody>
          <a:bodyPr wrap="square" rtlCol="0">
            <a:spAutoFit/>
          </a:bodyPr>
          <a:lstStyle/>
          <a:p>
            <a:r>
              <a:rPr lang="en-US" sz="3733" dirty="0">
                <a:solidFill>
                  <a:schemeClr val="bg1"/>
                </a:solidFill>
                <a:latin typeface="Montserrat Light" panose="00000400000000000000" pitchFamily="2" charset="0"/>
                <a:cs typeface="Montserrat Black"/>
              </a:rPr>
              <a:t>Safety &amp; Security</a:t>
            </a:r>
          </a:p>
        </p:txBody>
      </p:sp>
    </p:spTree>
    <p:extLst>
      <p:ext uri="{BB962C8B-B14F-4D97-AF65-F5344CB8AC3E}">
        <p14:creationId xmlns:p14="http://schemas.microsoft.com/office/powerpoint/2010/main" val="17795398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E3F4A9F0-DE5B-A84B-5C19-59EF4F36206B}"/>
              </a:ext>
            </a:extLst>
          </p:cNvPr>
          <p:cNvSpPr/>
          <p:nvPr/>
        </p:nvSpPr>
        <p:spPr>
          <a:xfrm>
            <a:off x="6482080" y="0"/>
            <a:ext cx="5709920" cy="6177280"/>
          </a:xfrm>
          <a:prstGeom prst="rect">
            <a:avLst/>
          </a:prstGeom>
          <a:solidFill>
            <a:srgbClr val="177FC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2" name="Group 11">
            <a:extLst>
              <a:ext uri="{FF2B5EF4-FFF2-40B4-BE49-F238E27FC236}">
                <a16:creationId xmlns:a16="http://schemas.microsoft.com/office/drawing/2014/main" id="{D9F0BEBE-EE10-5EB7-4892-B54CCA827537}"/>
              </a:ext>
            </a:extLst>
          </p:cNvPr>
          <p:cNvGrpSpPr/>
          <p:nvPr/>
        </p:nvGrpSpPr>
        <p:grpSpPr>
          <a:xfrm>
            <a:off x="6971515" y="778107"/>
            <a:ext cx="4731050" cy="4621065"/>
            <a:chOff x="597760" y="971428"/>
            <a:chExt cx="4731050" cy="4621065"/>
          </a:xfrm>
        </p:grpSpPr>
        <p:cxnSp>
          <p:nvCxnSpPr>
            <p:cNvPr id="14" name="Straight Connector 13"/>
            <p:cNvCxnSpPr/>
            <p:nvPr/>
          </p:nvCxnSpPr>
          <p:spPr>
            <a:xfrm>
              <a:off x="1949866" y="3532598"/>
              <a:ext cx="1982313" cy="0"/>
            </a:xfrm>
            <a:prstGeom prst="line">
              <a:avLst/>
            </a:prstGeom>
            <a:ln w="12700" cap="rnd">
              <a:solidFill>
                <a:srgbClr val="98CFF0"/>
              </a:solidFill>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a:xfrm>
              <a:off x="2140035" y="4928639"/>
              <a:ext cx="1605861"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chemeClr val="bg1"/>
                  </a:solidFill>
                  <a:effectLst/>
                  <a:uLnTx/>
                  <a:uFillTx/>
                  <a:latin typeface="Montserrat" panose="00000500000000000000" pitchFamily="2" charset="0"/>
                  <a:cs typeface="Hind Light" panose="02000000000000000000" pitchFamily="2" charset="0"/>
                </a:rPr>
                <a:t>Creating completely tailor-made experiences</a:t>
              </a:r>
              <a:endParaRPr kumimoji="0" lang="en-GB" sz="900" b="0" i="0" u="none" strike="noStrike" kern="1200" cap="none" spc="0" normalizeH="0" baseline="0" noProof="0" dirty="0">
                <a:ln>
                  <a:noFill/>
                </a:ln>
                <a:solidFill>
                  <a:schemeClr val="bg1"/>
                </a:solidFill>
                <a:effectLst/>
                <a:uLnTx/>
                <a:uFillTx/>
                <a:latin typeface="Montserrat" panose="00000500000000000000" pitchFamily="2" charset="0"/>
                <a:cs typeface="Hind Bold" panose="02000000000000000000" pitchFamily="2" charset="0"/>
              </a:endParaRPr>
            </a:p>
          </p:txBody>
        </p:sp>
        <p:sp>
          <p:nvSpPr>
            <p:cNvPr id="40" name="Rectangle 39"/>
            <p:cNvSpPr/>
            <p:nvPr/>
          </p:nvSpPr>
          <p:spPr>
            <a:xfrm>
              <a:off x="3685028" y="4928639"/>
              <a:ext cx="1563040"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chemeClr val="bg1"/>
                  </a:solidFill>
                  <a:effectLst/>
                  <a:uLnTx/>
                  <a:uFillTx/>
                  <a:latin typeface="Montserrat" panose="00000500000000000000" pitchFamily="2" charset="0"/>
                  <a:cs typeface="Hind Light" panose="02000000000000000000" pitchFamily="2" charset="0"/>
                </a:rPr>
                <a:t>For over </a:t>
              </a:r>
              <a:r>
                <a:rPr lang="en-GB" sz="900" b="1" dirty="0">
                  <a:solidFill>
                    <a:schemeClr val="bg1"/>
                  </a:solidFill>
                  <a:latin typeface="Montserrat" panose="00000500000000000000" pitchFamily="2" charset="0"/>
                  <a:cs typeface="Hind Light" panose="02000000000000000000" pitchFamily="2" charset="0"/>
                </a:rPr>
                <a:t>28</a:t>
              </a:r>
              <a:r>
                <a:rPr kumimoji="0" lang="en-GB" sz="900" b="1" i="0" u="none" strike="noStrike" kern="1200" cap="none" spc="0" normalizeH="0" baseline="0" noProof="0" dirty="0">
                  <a:ln>
                    <a:noFill/>
                  </a:ln>
                  <a:solidFill>
                    <a:schemeClr val="bg1"/>
                  </a:solidFill>
                  <a:effectLst/>
                  <a:uLnTx/>
                  <a:uFillTx/>
                  <a:latin typeface="Montserrat" panose="00000500000000000000" pitchFamily="2" charset="0"/>
                  <a:cs typeface="Hind Bold" panose="02000000000000000000" pitchFamily="2" charset="0"/>
                </a:rPr>
                <a:t>,500*</a:t>
              </a:r>
              <a:r>
                <a:rPr kumimoji="0" lang="en-GB" sz="900" b="1" i="0" u="none" strike="noStrike" kern="1200" cap="none" spc="0" normalizeH="0" baseline="0" noProof="0" dirty="0">
                  <a:ln>
                    <a:noFill/>
                  </a:ln>
                  <a:solidFill>
                    <a:schemeClr val="bg1"/>
                  </a:solidFill>
                  <a:effectLst/>
                  <a:uLnTx/>
                  <a:uFillTx/>
                  <a:latin typeface="Montserrat" panose="00000500000000000000" pitchFamily="2" charset="0"/>
                  <a:cs typeface="Hind Light" panose="02000000000000000000" pitchFamily="2" charset="0"/>
                </a:rPr>
                <a:t> </a:t>
              </a:r>
              <a:br>
                <a:rPr kumimoji="0" lang="en-GB" sz="900" b="0" i="0" u="none" strike="noStrike" kern="1200" cap="none" spc="0" normalizeH="0" baseline="0" noProof="0" dirty="0">
                  <a:ln>
                    <a:noFill/>
                  </a:ln>
                  <a:solidFill>
                    <a:schemeClr val="bg1"/>
                  </a:solidFill>
                  <a:effectLst/>
                  <a:uLnTx/>
                  <a:uFillTx/>
                  <a:latin typeface="Montserrat" panose="00000500000000000000" pitchFamily="2" charset="0"/>
                  <a:cs typeface="Hind Light" panose="02000000000000000000" pitchFamily="2" charset="0"/>
                </a:rPr>
              </a:br>
              <a:r>
                <a:rPr kumimoji="0" lang="en-GB" sz="900" b="0" i="0" u="none" strike="noStrike" kern="1200" cap="none" spc="0" normalizeH="0" baseline="0" noProof="0" dirty="0">
                  <a:ln>
                    <a:noFill/>
                  </a:ln>
                  <a:solidFill>
                    <a:schemeClr val="bg1"/>
                  </a:solidFill>
                  <a:effectLst/>
                  <a:uLnTx/>
                  <a:uFillTx/>
                  <a:latin typeface="Montserrat" panose="00000500000000000000" pitchFamily="2" charset="0"/>
                  <a:cs typeface="Hind Light" panose="02000000000000000000" pitchFamily="2" charset="0"/>
                </a:rPr>
                <a:t>passengers each year</a:t>
              </a:r>
              <a:endParaRPr kumimoji="0" lang="en-GB" sz="900" b="0" i="0" u="none" strike="noStrike" kern="1200" cap="none" spc="0" normalizeH="0" baseline="0" noProof="0" dirty="0">
                <a:ln>
                  <a:noFill/>
                </a:ln>
                <a:solidFill>
                  <a:schemeClr val="bg1"/>
                </a:solidFill>
                <a:effectLst/>
                <a:uLnTx/>
                <a:uFillTx/>
                <a:latin typeface="Montserrat" panose="00000500000000000000" pitchFamily="2" charset="0"/>
                <a:cs typeface="Hind Bold" panose="02000000000000000000" pitchFamily="2" charset="0"/>
              </a:endParaRPr>
            </a:p>
          </p:txBody>
        </p:sp>
        <p:sp>
          <p:nvSpPr>
            <p:cNvPr id="24" name="Rectangle 23"/>
            <p:cNvSpPr/>
            <p:nvPr/>
          </p:nvSpPr>
          <p:spPr>
            <a:xfrm>
              <a:off x="895377" y="4928639"/>
              <a:ext cx="1109325"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chemeClr val="bg1"/>
                  </a:solidFill>
                  <a:effectLst/>
                  <a:uLnTx/>
                  <a:uFillTx/>
                  <a:latin typeface="Montserrat" panose="00000500000000000000" pitchFamily="2" charset="0"/>
                  <a:cs typeface="Hind Light" panose="02000000000000000000" pitchFamily="2" charset="0"/>
                </a:rPr>
                <a:t>Over</a:t>
              </a:r>
              <a:r>
                <a:rPr kumimoji="0" lang="en-GB" sz="900" b="0" i="0" u="none" strike="noStrike" kern="1200" cap="none" spc="0" normalizeH="0" baseline="0" noProof="0" dirty="0">
                  <a:ln>
                    <a:noFill/>
                  </a:ln>
                  <a:solidFill>
                    <a:schemeClr val="bg1"/>
                  </a:solidFill>
                  <a:effectLst/>
                  <a:uLnTx/>
                  <a:uFillTx/>
                  <a:latin typeface="Montserrat" panose="00000500000000000000" pitchFamily="2" charset="0"/>
                  <a:cs typeface="Hind Bold" panose="02000000000000000000" pitchFamily="2" charset="0"/>
                </a:rPr>
                <a:t> </a:t>
              </a:r>
              <a:r>
                <a:rPr kumimoji="0" lang="en-GB" sz="900" b="1" i="0" u="none" strike="noStrike" kern="1200" cap="none" spc="0" normalizeH="0" baseline="0" noProof="0" dirty="0">
                  <a:ln>
                    <a:noFill/>
                  </a:ln>
                  <a:solidFill>
                    <a:schemeClr val="bg1"/>
                  </a:solidFill>
                  <a:effectLst/>
                  <a:uLnTx/>
                  <a:uFillTx/>
                  <a:latin typeface="Montserrat" panose="00000500000000000000" pitchFamily="2" charset="0"/>
                  <a:cs typeface="Hind Bold" panose="02000000000000000000" pitchFamily="2" charset="0"/>
                </a:rPr>
                <a:t>100</a:t>
              </a:r>
              <a:r>
                <a:rPr kumimoji="0" lang="en-GB" sz="900" b="0" i="0" u="none" strike="noStrike" kern="1200" cap="none" spc="0" normalizeH="0" baseline="0" noProof="0" dirty="0">
                  <a:ln>
                    <a:noFill/>
                  </a:ln>
                  <a:solidFill>
                    <a:schemeClr val="bg1"/>
                  </a:solidFill>
                  <a:effectLst/>
                  <a:uLnTx/>
                  <a:uFillTx/>
                  <a:latin typeface="Montserrat" panose="00000500000000000000" pitchFamily="2" charset="0"/>
                  <a:cs typeface="Hind Bold" panose="02000000000000000000" pitchFamily="2" charset="0"/>
                </a:rPr>
                <a:t> </a:t>
              </a:r>
              <a:r>
                <a:rPr kumimoji="0" lang="en-GB" sz="900" b="0" i="0" u="none" strike="noStrike" kern="1200" cap="none" spc="0" normalizeH="0" baseline="0" noProof="0" dirty="0">
                  <a:ln>
                    <a:noFill/>
                  </a:ln>
                  <a:solidFill>
                    <a:schemeClr val="bg1"/>
                  </a:solidFill>
                  <a:effectLst/>
                  <a:uLnTx/>
                  <a:uFillTx/>
                  <a:latin typeface="Montserrat" panose="00000500000000000000" pitchFamily="2" charset="0"/>
                  <a:cs typeface="Hind Light" panose="02000000000000000000" pitchFamily="2" charset="0"/>
                </a:rPr>
                <a:t>travel experts</a:t>
              </a:r>
              <a:endParaRPr kumimoji="0" lang="en-GB" sz="900" b="0" i="0" u="none" strike="noStrike" kern="1200" cap="none" spc="0" normalizeH="0" baseline="0" noProof="0" dirty="0">
                <a:ln>
                  <a:noFill/>
                </a:ln>
                <a:solidFill>
                  <a:schemeClr val="bg1"/>
                </a:solidFill>
                <a:effectLst/>
                <a:uLnTx/>
                <a:uFillTx/>
                <a:latin typeface="Montserrat" panose="00000500000000000000" pitchFamily="2" charset="0"/>
                <a:cs typeface="Hind Bold" panose="02000000000000000000" pitchFamily="2" charset="0"/>
              </a:endParaRPr>
            </a:p>
          </p:txBody>
        </p:sp>
        <p:pic>
          <p:nvPicPr>
            <p:cNvPr id="9"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2009" y="3901444"/>
              <a:ext cx="3958029" cy="1059592"/>
            </a:xfrm>
            <a:prstGeom prst="rect">
              <a:avLst/>
            </a:prstGeom>
          </p:spPr>
        </p:pic>
        <p:sp>
          <p:nvSpPr>
            <p:cNvPr id="43" name="Rectangle 42"/>
            <p:cNvSpPr/>
            <p:nvPr/>
          </p:nvSpPr>
          <p:spPr>
            <a:xfrm>
              <a:off x="3824325" y="5377306"/>
              <a:ext cx="1284445" cy="215187"/>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600" b="0" i="0" u="none" strike="noStrike" kern="1200" cap="none" spc="0" normalizeH="0" baseline="0" noProof="0" dirty="0">
                  <a:ln>
                    <a:noFill/>
                  </a:ln>
                  <a:solidFill>
                    <a:schemeClr val="bg1"/>
                  </a:solidFill>
                  <a:effectLst/>
                  <a:uLnTx/>
                  <a:uFillTx/>
                  <a:latin typeface="Montserrat" panose="00000500000000000000" pitchFamily="2" charset="0"/>
                  <a:cs typeface="Hind Light" panose="02000000000000000000" pitchFamily="2" charset="0"/>
                </a:rPr>
                <a:t>*Statistics based on 2023.</a:t>
              </a:r>
              <a:endParaRPr kumimoji="0" lang="en-GB" sz="600" b="0" i="0" u="none" strike="noStrike" kern="1200" cap="none" spc="0" normalizeH="0" baseline="0" noProof="0" dirty="0">
                <a:ln>
                  <a:noFill/>
                </a:ln>
                <a:solidFill>
                  <a:schemeClr val="bg1"/>
                </a:solidFill>
                <a:effectLst/>
                <a:uLnTx/>
                <a:uFillTx/>
                <a:latin typeface="Montserrat" panose="00000500000000000000" pitchFamily="2" charset="0"/>
                <a:cs typeface="Hind Bold" panose="02000000000000000000" pitchFamily="2" charset="0"/>
              </a:endParaRPr>
            </a:p>
          </p:txBody>
        </p:sp>
        <p:sp>
          <p:nvSpPr>
            <p:cNvPr id="3" name="TextBox 2">
              <a:extLst>
                <a:ext uri="{FF2B5EF4-FFF2-40B4-BE49-F238E27FC236}">
                  <a16:creationId xmlns:a16="http://schemas.microsoft.com/office/drawing/2014/main" id="{3DCCB0D8-3696-FAB4-3C96-DF5EEEF4B9E8}"/>
                </a:ext>
              </a:extLst>
            </p:cNvPr>
            <p:cNvSpPr txBox="1"/>
            <p:nvPr/>
          </p:nvSpPr>
          <p:spPr>
            <a:xfrm>
              <a:off x="597760" y="971428"/>
              <a:ext cx="4731050" cy="2308324"/>
            </a:xfrm>
            <a:prstGeom prst="rect">
              <a:avLst/>
            </a:prstGeom>
            <a:noFill/>
          </p:spPr>
          <p:txBody>
            <a:bodyPr wrap="square" rtlCol="0">
              <a:spAutoFit/>
            </a:bodyPr>
            <a:lstStyle/>
            <a:p>
              <a:pPr algn="ctr"/>
              <a:r>
                <a:rPr lang="en-US" sz="2400" b="1" dirty="0">
                  <a:solidFill>
                    <a:schemeClr val="bg1"/>
                  </a:solidFill>
                  <a:latin typeface="Montserrat Light" panose="00000400000000000000" pitchFamily="2" charset="0"/>
                  <a:cs typeface="Montserrat Black"/>
                </a:rPr>
                <a:t>We are an </a:t>
              </a:r>
              <a:r>
                <a:rPr lang="en-US" sz="2400" b="1" dirty="0">
                  <a:solidFill>
                    <a:schemeClr val="bg1"/>
                  </a:solidFill>
                  <a:latin typeface="Montserrat Black" panose="00000A00000000000000" pitchFamily="2" charset="0"/>
                  <a:cs typeface="Montserrat Black"/>
                </a:rPr>
                <a:t>independent,</a:t>
              </a:r>
            </a:p>
            <a:p>
              <a:pPr algn="ctr"/>
              <a:r>
                <a:rPr lang="en-US" sz="2400" b="1" dirty="0">
                  <a:solidFill>
                    <a:schemeClr val="bg1"/>
                  </a:solidFill>
                  <a:latin typeface="Montserrat Black" panose="00000A00000000000000" pitchFamily="2" charset="0"/>
                  <a:cs typeface="Montserrat Black"/>
                </a:rPr>
                <a:t>family-run company </a:t>
              </a:r>
              <a:r>
                <a:rPr lang="en-US" sz="2400" b="1" dirty="0">
                  <a:solidFill>
                    <a:schemeClr val="bg1"/>
                  </a:solidFill>
                  <a:latin typeface="Montserrat Light" panose="00000400000000000000" pitchFamily="2" charset="0"/>
                  <a:cs typeface="Montserrat Black"/>
                </a:rPr>
                <a:t>and</a:t>
              </a:r>
            </a:p>
            <a:p>
              <a:pPr algn="ctr"/>
              <a:r>
                <a:rPr lang="en-US" sz="2400" b="1" dirty="0">
                  <a:solidFill>
                    <a:schemeClr val="bg1"/>
                  </a:solidFill>
                  <a:latin typeface="Montserrat Light" panose="00000400000000000000" pitchFamily="2" charset="0"/>
                  <a:cs typeface="Montserrat Black"/>
                </a:rPr>
                <a:t>we have been creating</a:t>
              </a:r>
            </a:p>
            <a:p>
              <a:pPr algn="ctr"/>
              <a:r>
                <a:rPr lang="en-US" sz="2400" b="1" dirty="0">
                  <a:solidFill>
                    <a:schemeClr val="bg1"/>
                  </a:solidFill>
                  <a:latin typeface="Montserrat Light" panose="00000400000000000000" pitchFamily="2" charset="0"/>
                  <a:cs typeface="Montserrat Black"/>
                </a:rPr>
                <a:t>unforgettable international</a:t>
              </a:r>
            </a:p>
            <a:p>
              <a:pPr algn="ctr"/>
              <a:r>
                <a:rPr lang="en-US" sz="2400" b="1" dirty="0">
                  <a:solidFill>
                    <a:schemeClr val="bg1"/>
                  </a:solidFill>
                  <a:latin typeface="Montserrat Light" panose="00000400000000000000" pitchFamily="2" charset="0"/>
                  <a:cs typeface="Montserrat Black"/>
                </a:rPr>
                <a:t>experiences for groups</a:t>
              </a:r>
            </a:p>
            <a:p>
              <a:pPr algn="ctr"/>
              <a:r>
                <a:rPr lang="en-US" sz="2400" b="1" dirty="0">
                  <a:solidFill>
                    <a:schemeClr val="bg1"/>
                  </a:solidFill>
                  <a:latin typeface="Montserrat Black" panose="00000A00000000000000" pitchFamily="2" charset="0"/>
                  <a:cs typeface="Montserrat Black"/>
                </a:rPr>
                <a:t>since 1965</a:t>
              </a:r>
            </a:p>
          </p:txBody>
        </p:sp>
      </p:grpSp>
      <p:sp>
        <p:nvSpPr>
          <p:cNvPr id="18" name="TextBox 17">
            <a:extLst>
              <a:ext uri="{FF2B5EF4-FFF2-40B4-BE49-F238E27FC236}">
                <a16:creationId xmlns:a16="http://schemas.microsoft.com/office/drawing/2014/main" id="{8484C1AB-4F46-8D7D-D4AA-6A92B966D2EA}"/>
              </a:ext>
            </a:extLst>
          </p:cNvPr>
          <p:cNvSpPr txBox="1"/>
          <p:nvPr/>
        </p:nvSpPr>
        <p:spPr>
          <a:xfrm>
            <a:off x="716390" y="640947"/>
            <a:ext cx="5357913" cy="1200329"/>
          </a:xfrm>
          <a:prstGeom prst="rect">
            <a:avLst/>
          </a:prstGeom>
          <a:noFill/>
        </p:spPr>
        <p:txBody>
          <a:bodyPr wrap="square" rtlCol="0">
            <a:spAutoFit/>
          </a:bodyPr>
          <a:lstStyle/>
          <a:p>
            <a:r>
              <a:rPr lang="en-US" sz="3600" b="1" dirty="0">
                <a:solidFill>
                  <a:schemeClr val="tx1">
                    <a:lumMod val="75000"/>
                    <a:lumOff val="25000"/>
                  </a:schemeClr>
                </a:solidFill>
                <a:latin typeface="Montserrat Black"/>
                <a:cs typeface="Montserrat Black"/>
              </a:rPr>
              <a:t>The Rayburn</a:t>
            </a:r>
          </a:p>
          <a:p>
            <a:r>
              <a:rPr lang="en-US" sz="3600" b="1" dirty="0">
                <a:solidFill>
                  <a:schemeClr val="tx1">
                    <a:lumMod val="75000"/>
                    <a:lumOff val="25000"/>
                  </a:schemeClr>
                </a:solidFill>
                <a:latin typeface="Montserrat Black"/>
                <a:cs typeface="Montserrat Black"/>
              </a:rPr>
              <a:t>Tours Difference</a:t>
            </a:r>
          </a:p>
        </p:txBody>
      </p:sp>
      <p:sp>
        <p:nvSpPr>
          <p:cNvPr id="25" name="TextBox 24">
            <a:extLst>
              <a:ext uri="{FF2B5EF4-FFF2-40B4-BE49-F238E27FC236}">
                <a16:creationId xmlns:a16="http://schemas.microsoft.com/office/drawing/2014/main" id="{3BB11E77-684F-0DCD-7718-95D0D97B0A70}"/>
              </a:ext>
            </a:extLst>
          </p:cNvPr>
          <p:cNvSpPr txBox="1"/>
          <p:nvPr/>
        </p:nvSpPr>
        <p:spPr>
          <a:xfrm>
            <a:off x="716390" y="2197773"/>
            <a:ext cx="4429649" cy="3662541"/>
          </a:xfrm>
          <a:prstGeom prst="rect">
            <a:avLst/>
          </a:prstGeom>
          <a:noFill/>
        </p:spPr>
        <p:txBody>
          <a:bodyPr wrap="square" rtlCol="0">
            <a:spAutoFit/>
          </a:bodyPr>
          <a:lstStyle/>
          <a:p>
            <a:pPr>
              <a:lnSpc>
                <a:spcPct val="150000"/>
              </a:lnSpc>
            </a:pPr>
            <a:r>
              <a:rPr lang="en-US" sz="1200" b="1" dirty="0">
                <a:solidFill>
                  <a:srgbClr val="177FC4"/>
                </a:solidFill>
                <a:latin typeface="Roboto  "/>
                <a:cs typeface="Roboto  "/>
              </a:rPr>
              <a:t>The Rayburn Tours Team</a:t>
            </a:r>
          </a:p>
          <a:p>
            <a:pPr marL="171450" indent="-171450">
              <a:lnSpc>
                <a:spcPct val="150000"/>
              </a:lnSpc>
              <a:buClr>
                <a:schemeClr val="accent6"/>
              </a:buClr>
              <a:buFont typeface="Wingdings" panose="05000000000000000000" pitchFamily="2" charset="2"/>
              <a:buChar char="ü"/>
            </a:pPr>
            <a:r>
              <a:rPr lang="en-US" sz="1200" dirty="0">
                <a:solidFill>
                  <a:srgbClr val="404040"/>
                </a:solidFill>
                <a:latin typeface="Roboto  "/>
                <a:cs typeface="Roboto  "/>
              </a:rPr>
              <a:t>A family-run company</a:t>
            </a:r>
          </a:p>
          <a:p>
            <a:pPr marL="171450" indent="-171450">
              <a:lnSpc>
                <a:spcPct val="150000"/>
              </a:lnSpc>
              <a:buClr>
                <a:schemeClr val="accent6"/>
              </a:buClr>
              <a:buFont typeface="Wingdings" panose="05000000000000000000" pitchFamily="2" charset="2"/>
              <a:buChar char="ü"/>
            </a:pPr>
            <a:r>
              <a:rPr lang="en-US" sz="1200" dirty="0">
                <a:solidFill>
                  <a:srgbClr val="404040"/>
                </a:solidFill>
                <a:latin typeface="Roboto  "/>
                <a:cs typeface="Roboto  "/>
              </a:rPr>
              <a:t>Unforgettable international experiences for young people</a:t>
            </a:r>
          </a:p>
          <a:p>
            <a:pPr marL="171450" indent="-171450">
              <a:lnSpc>
                <a:spcPct val="150000"/>
              </a:lnSpc>
              <a:buClr>
                <a:schemeClr val="accent6"/>
              </a:buClr>
              <a:buFont typeface="Wingdings" panose="05000000000000000000" pitchFamily="2" charset="2"/>
              <a:buChar char="ü"/>
            </a:pPr>
            <a:r>
              <a:rPr lang="en-US" sz="1200" dirty="0">
                <a:solidFill>
                  <a:srgbClr val="404040"/>
                </a:solidFill>
                <a:latin typeface="Roboto  "/>
                <a:cs typeface="Roboto  "/>
              </a:rPr>
              <a:t>Over </a:t>
            </a:r>
            <a:r>
              <a:rPr lang="en-US" sz="1200" b="1" dirty="0">
                <a:solidFill>
                  <a:srgbClr val="404040"/>
                </a:solidFill>
                <a:latin typeface="Roboto  "/>
                <a:cs typeface="Roboto  "/>
              </a:rPr>
              <a:t>50 years’ </a:t>
            </a:r>
            <a:r>
              <a:rPr lang="en-US" sz="1200" dirty="0">
                <a:solidFill>
                  <a:srgbClr val="404040"/>
                </a:solidFill>
                <a:latin typeface="Roboto  "/>
                <a:cs typeface="Roboto  "/>
              </a:rPr>
              <a:t>experience</a:t>
            </a:r>
          </a:p>
          <a:p>
            <a:pPr marL="171450" indent="-171450">
              <a:lnSpc>
                <a:spcPct val="150000"/>
              </a:lnSpc>
              <a:buClr>
                <a:schemeClr val="accent6"/>
              </a:buClr>
              <a:buFont typeface="Wingdings" panose="05000000000000000000" pitchFamily="2" charset="2"/>
              <a:buChar char="ü"/>
            </a:pPr>
            <a:r>
              <a:rPr lang="en-US" sz="1200" dirty="0">
                <a:solidFill>
                  <a:srgbClr val="404040"/>
                </a:solidFill>
                <a:latin typeface="Roboto  "/>
                <a:cs typeface="Roboto  "/>
              </a:rPr>
              <a:t>Team of </a:t>
            </a:r>
            <a:r>
              <a:rPr lang="en-US" sz="1200" b="1" dirty="0">
                <a:solidFill>
                  <a:srgbClr val="404040"/>
                </a:solidFill>
                <a:latin typeface="Roboto  "/>
                <a:cs typeface="Roboto  "/>
              </a:rPr>
              <a:t>dedicated specialists</a:t>
            </a:r>
          </a:p>
          <a:p>
            <a:pPr marL="171450" indent="-171450">
              <a:lnSpc>
                <a:spcPct val="150000"/>
              </a:lnSpc>
              <a:buClr>
                <a:schemeClr val="accent6"/>
              </a:buClr>
              <a:buFont typeface="Wingdings" panose="05000000000000000000" pitchFamily="2" charset="2"/>
              <a:buChar char="ü"/>
            </a:pPr>
            <a:r>
              <a:rPr lang="en-US" sz="1200" dirty="0">
                <a:solidFill>
                  <a:srgbClr val="404040"/>
                </a:solidFill>
                <a:latin typeface="Roboto  "/>
                <a:cs typeface="Roboto  "/>
              </a:rPr>
              <a:t>Delivering on promises of safety, support, service and experiences time and time again</a:t>
            </a:r>
          </a:p>
          <a:p>
            <a:pPr marL="171450" indent="-171450">
              <a:lnSpc>
                <a:spcPct val="150000"/>
              </a:lnSpc>
              <a:buFont typeface="Arial" panose="020B0604020202020204" pitchFamily="34" charset="0"/>
              <a:buChar char="•"/>
            </a:pPr>
            <a:endParaRPr lang="en-US" sz="1200" dirty="0">
              <a:solidFill>
                <a:srgbClr val="404040"/>
              </a:solidFill>
              <a:latin typeface="Roboto  "/>
              <a:cs typeface="Roboto  "/>
            </a:endParaRPr>
          </a:p>
          <a:p>
            <a:pPr>
              <a:lnSpc>
                <a:spcPct val="150000"/>
              </a:lnSpc>
            </a:pPr>
            <a:r>
              <a:rPr lang="en-US" sz="1200" b="1" dirty="0">
                <a:solidFill>
                  <a:srgbClr val="177FC4"/>
                </a:solidFill>
                <a:latin typeface="Roboto  "/>
                <a:cs typeface="Roboto  "/>
              </a:rPr>
              <a:t>Our Customers</a:t>
            </a:r>
          </a:p>
          <a:p>
            <a:pPr marL="171450" indent="-171450">
              <a:lnSpc>
                <a:spcPct val="150000"/>
              </a:lnSpc>
              <a:buClr>
                <a:schemeClr val="accent6"/>
              </a:buClr>
              <a:buFont typeface="Wingdings" panose="05000000000000000000" pitchFamily="2" charset="2"/>
              <a:buChar char="ü"/>
            </a:pPr>
            <a:r>
              <a:rPr lang="en-US" sz="1200" dirty="0">
                <a:solidFill>
                  <a:schemeClr val="tx1">
                    <a:lumMod val="75000"/>
                    <a:lumOff val="25000"/>
                  </a:schemeClr>
                </a:solidFill>
                <a:latin typeface="Roboto  "/>
                <a:cs typeface="Roboto  "/>
              </a:rPr>
              <a:t>Taking care of the travel arrangements for over</a:t>
            </a:r>
            <a:r>
              <a:rPr lang="en-US" sz="1200" b="1" dirty="0">
                <a:solidFill>
                  <a:schemeClr val="tx1">
                    <a:lumMod val="75000"/>
                    <a:lumOff val="25000"/>
                  </a:schemeClr>
                </a:solidFill>
                <a:latin typeface="Roboto  "/>
                <a:cs typeface="Roboto  "/>
              </a:rPr>
              <a:t> 28,500 young people </a:t>
            </a:r>
            <a:r>
              <a:rPr lang="en-US" sz="1200" dirty="0">
                <a:solidFill>
                  <a:schemeClr val="tx1">
                    <a:lumMod val="75000"/>
                    <a:lumOff val="25000"/>
                  </a:schemeClr>
                </a:solidFill>
                <a:latin typeface="Roboto  "/>
                <a:cs typeface="Roboto  "/>
              </a:rPr>
              <a:t>in 2023</a:t>
            </a:r>
          </a:p>
          <a:p>
            <a:pPr marL="171450" indent="-171450">
              <a:lnSpc>
                <a:spcPct val="150000"/>
              </a:lnSpc>
              <a:buClr>
                <a:schemeClr val="accent6"/>
              </a:buClr>
              <a:buFont typeface="Wingdings" panose="05000000000000000000" pitchFamily="2" charset="2"/>
              <a:buChar char="ü"/>
            </a:pPr>
            <a:r>
              <a:rPr lang="en-US" sz="1200" dirty="0">
                <a:solidFill>
                  <a:schemeClr val="tx1">
                    <a:lumMod val="75000"/>
                    <a:lumOff val="25000"/>
                  </a:schemeClr>
                </a:solidFill>
                <a:latin typeface="Roboto  "/>
                <a:cs typeface="Roboto  "/>
              </a:rPr>
              <a:t>Overall average customer service rating of </a:t>
            </a:r>
            <a:r>
              <a:rPr lang="en-US" sz="1200" b="1" dirty="0">
                <a:solidFill>
                  <a:schemeClr val="tx1">
                    <a:lumMod val="75000"/>
                    <a:lumOff val="25000"/>
                  </a:schemeClr>
                </a:solidFill>
                <a:latin typeface="Roboto  "/>
                <a:cs typeface="Roboto  "/>
              </a:rPr>
              <a:t>4.63 out of 5 </a:t>
            </a:r>
            <a:r>
              <a:rPr lang="en-US" sz="1200" dirty="0">
                <a:solidFill>
                  <a:schemeClr val="tx1">
                    <a:lumMod val="75000"/>
                    <a:lumOff val="25000"/>
                  </a:schemeClr>
                </a:solidFill>
                <a:latin typeface="Roboto  "/>
                <a:cs typeface="Roboto  "/>
              </a:rPr>
              <a:t>in the same year</a:t>
            </a:r>
            <a:endParaRPr lang="en-US" sz="1200" b="1" dirty="0">
              <a:solidFill>
                <a:schemeClr val="tx1">
                  <a:lumMod val="75000"/>
                  <a:lumOff val="25000"/>
                </a:schemeClr>
              </a:solidFill>
              <a:latin typeface="Roboto  "/>
              <a:cs typeface="Roboto  "/>
            </a:endParaRPr>
          </a:p>
        </p:txBody>
      </p:sp>
      <p:sp>
        <p:nvSpPr>
          <p:cNvPr id="30" name="Right Triangle 29">
            <a:extLst>
              <a:ext uri="{FF2B5EF4-FFF2-40B4-BE49-F238E27FC236}">
                <a16:creationId xmlns:a16="http://schemas.microsoft.com/office/drawing/2014/main" id="{A83C36CC-F102-4F68-865B-932D37248301}"/>
              </a:ext>
            </a:extLst>
          </p:cNvPr>
          <p:cNvSpPr/>
          <p:nvPr/>
        </p:nvSpPr>
        <p:spPr>
          <a:xfrm>
            <a:off x="6479968" y="5386080"/>
            <a:ext cx="798207" cy="798207"/>
          </a:xfrm>
          <a:prstGeom prst="r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2" name="Oval 1">
            <a:extLst>
              <a:ext uri="{FF2B5EF4-FFF2-40B4-BE49-F238E27FC236}">
                <a16:creationId xmlns:a16="http://schemas.microsoft.com/office/drawing/2014/main" id="{0C7DE617-DAD9-D3BF-81FF-D5D2A5C2629A}"/>
              </a:ext>
            </a:extLst>
          </p:cNvPr>
          <p:cNvSpPr/>
          <p:nvPr/>
        </p:nvSpPr>
        <p:spPr>
          <a:xfrm>
            <a:off x="7536129" y="3951302"/>
            <a:ext cx="558459" cy="558459"/>
          </a:xfrm>
          <a:prstGeom prst="ellipse">
            <a:avLst/>
          </a:prstGeom>
          <a:solidFill>
            <a:srgbClr val="0071B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FCB7EAAD-DBBB-640E-E7C0-593285D33189}"/>
              </a:ext>
            </a:extLst>
          </p:cNvPr>
          <p:cNvSpPr txBox="1"/>
          <p:nvPr/>
        </p:nvSpPr>
        <p:spPr>
          <a:xfrm>
            <a:off x="7445727" y="4040291"/>
            <a:ext cx="739261" cy="369332"/>
          </a:xfrm>
          <a:prstGeom prst="rect">
            <a:avLst/>
          </a:prstGeom>
          <a:noFill/>
        </p:spPr>
        <p:txBody>
          <a:bodyPr wrap="square" rtlCol="0">
            <a:spAutoFit/>
          </a:bodyPr>
          <a:lstStyle/>
          <a:p>
            <a:r>
              <a:rPr lang="en-GB" dirty="0">
                <a:solidFill>
                  <a:schemeClr val="bg1"/>
                </a:solidFill>
                <a:latin typeface="Montserrat Black" panose="00000A00000000000000" pitchFamily="2" charset="0"/>
              </a:rPr>
              <a:t>100+</a:t>
            </a:r>
          </a:p>
        </p:txBody>
      </p:sp>
    </p:spTree>
    <p:extLst>
      <p:ext uri="{BB962C8B-B14F-4D97-AF65-F5344CB8AC3E}">
        <p14:creationId xmlns:p14="http://schemas.microsoft.com/office/powerpoint/2010/main" val="13872626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2F651011-6F5C-0F58-EC5E-C9C7314CB8F1}"/>
              </a:ext>
            </a:extLst>
          </p:cNvPr>
          <p:cNvSpPr txBox="1"/>
          <p:nvPr/>
        </p:nvSpPr>
        <p:spPr>
          <a:xfrm>
            <a:off x="716391" y="804004"/>
            <a:ext cx="5379609" cy="2831544"/>
          </a:xfrm>
          <a:prstGeom prst="rect">
            <a:avLst/>
          </a:prstGeom>
          <a:noFill/>
        </p:spPr>
        <p:txBody>
          <a:bodyPr wrap="square" rtlCol="0">
            <a:spAutoFit/>
          </a:bodyPr>
          <a:lstStyle/>
          <a:p>
            <a:pPr>
              <a:lnSpc>
                <a:spcPct val="150000"/>
              </a:lnSpc>
            </a:pPr>
            <a:r>
              <a:rPr lang="en-GB" sz="1200" b="1" dirty="0">
                <a:solidFill>
                  <a:srgbClr val="177FC4"/>
                </a:solidFill>
                <a:latin typeface="Roboto  "/>
                <a:cs typeface="Roboto  "/>
              </a:rPr>
              <a:t>Safety is our Priority</a:t>
            </a:r>
          </a:p>
          <a:p>
            <a:pPr marL="171450" indent="-171450">
              <a:lnSpc>
                <a:spcPct val="150000"/>
              </a:lnSpc>
              <a:buClr>
                <a:schemeClr val="accent6"/>
              </a:buClr>
              <a:buFont typeface="Wingdings" panose="05000000000000000000" pitchFamily="2" charset="2"/>
              <a:buChar char="ü"/>
            </a:pPr>
            <a:r>
              <a:rPr lang="en-GB" sz="1200" dirty="0">
                <a:solidFill>
                  <a:schemeClr val="tx1">
                    <a:lumMod val="75000"/>
                    <a:lumOff val="25000"/>
                  </a:schemeClr>
                </a:solidFill>
                <a:latin typeface="Roboto  "/>
                <a:cs typeface="Roboto  "/>
              </a:rPr>
              <a:t>Every element of every tour is carefully assessed and monitored</a:t>
            </a:r>
          </a:p>
          <a:p>
            <a:pPr marL="171450" indent="-171450">
              <a:lnSpc>
                <a:spcPct val="150000"/>
              </a:lnSpc>
              <a:buClr>
                <a:schemeClr val="accent6"/>
              </a:buClr>
              <a:buFont typeface="Wingdings" panose="05000000000000000000" pitchFamily="2" charset="2"/>
              <a:buChar char="ü"/>
            </a:pPr>
            <a:r>
              <a:rPr lang="en-GB" sz="1200" dirty="0">
                <a:solidFill>
                  <a:schemeClr val="tx1">
                    <a:lumMod val="75000"/>
                    <a:lumOff val="25000"/>
                  </a:schemeClr>
                </a:solidFill>
                <a:latin typeface="Roboto  "/>
                <a:cs typeface="Roboto  "/>
              </a:rPr>
              <a:t>Founding member of the School Travel Forum (STF)</a:t>
            </a:r>
          </a:p>
          <a:p>
            <a:pPr marL="171450" indent="-171450">
              <a:lnSpc>
                <a:spcPct val="150000"/>
              </a:lnSpc>
              <a:buClr>
                <a:schemeClr val="accent6"/>
              </a:buClr>
              <a:buFont typeface="Wingdings" panose="05000000000000000000" pitchFamily="2" charset="2"/>
              <a:buChar char="ü"/>
            </a:pPr>
            <a:r>
              <a:rPr lang="en-GB" sz="1200" dirty="0">
                <a:solidFill>
                  <a:schemeClr val="tx1">
                    <a:lumMod val="75000"/>
                    <a:lumOff val="25000"/>
                  </a:schemeClr>
                </a:solidFill>
                <a:latin typeface="Roboto  "/>
                <a:cs typeface="Roboto  "/>
              </a:rPr>
              <a:t>Partnerships with external health and safety organisations and advisors</a:t>
            </a:r>
          </a:p>
          <a:p>
            <a:pPr>
              <a:lnSpc>
                <a:spcPct val="150000"/>
              </a:lnSpc>
            </a:pPr>
            <a:r>
              <a:rPr lang="en-GB" sz="1200" b="1" dirty="0">
                <a:solidFill>
                  <a:srgbClr val="177FC4"/>
                </a:solidFill>
                <a:latin typeface="Roboto  "/>
                <a:cs typeface="Roboto  "/>
              </a:rPr>
              <a:t>Our Robust Safety Management System includes: </a:t>
            </a:r>
          </a:p>
          <a:p>
            <a:pPr marL="171450" indent="-171450">
              <a:lnSpc>
                <a:spcPct val="150000"/>
              </a:lnSpc>
              <a:buClr>
                <a:schemeClr val="accent6"/>
              </a:buClr>
              <a:buFont typeface="Wingdings" panose="05000000000000000000" pitchFamily="2" charset="2"/>
              <a:buChar char="ü"/>
            </a:pPr>
            <a:r>
              <a:rPr lang="en-GB" sz="1200" dirty="0">
                <a:solidFill>
                  <a:schemeClr val="tx1">
                    <a:lumMod val="75000"/>
                    <a:lumOff val="25000"/>
                  </a:schemeClr>
                </a:solidFill>
                <a:latin typeface="Roboto  "/>
                <a:cs typeface="Roboto  "/>
              </a:rPr>
              <a:t>Accommodation and Coach Operator Audits</a:t>
            </a:r>
          </a:p>
          <a:p>
            <a:pPr marL="171450" indent="-171450">
              <a:lnSpc>
                <a:spcPct val="150000"/>
              </a:lnSpc>
              <a:buClr>
                <a:schemeClr val="accent6"/>
              </a:buClr>
              <a:buFont typeface="Wingdings" panose="05000000000000000000" pitchFamily="2" charset="2"/>
              <a:buChar char="ü"/>
            </a:pPr>
            <a:r>
              <a:rPr lang="en-GB" sz="1200" dirty="0">
                <a:solidFill>
                  <a:schemeClr val="tx1">
                    <a:lumMod val="75000"/>
                    <a:lumOff val="25000"/>
                  </a:schemeClr>
                </a:solidFill>
                <a:latin typeface="Roboto  "/>
                <a:cs typeface="Roboto  "/>
              </a:rPr>
              <a:t>Excursion and activity assessments</a:t>
            </a:r>
          </a:p>
          <a:p>
            <a:pPr marL="171450" indent="-171450">
              <a:lnSpc>
                <a:spcPct val="150000"/>
              </a:lnSpc>
              <a:buClr>
                <a:schemeClr val="accent6"/>
              </a:buClr>
              <a:buFont typeface="Wingdings" panose="05000000000000000000" pitchFamily="2" charset="2"/>
              <a:buChar char="ü"/>
            </a:pPr>
            <a:r>
              <a:rPr lang="en-GB" sz="1200" dirty="0">
                <a:solidFill>
                  <a:schemeClr val="tx1">
                    <a:lumMod val="75000"/>
                    <a:lumOff val="25000"/>
                  </a:schemeClr>
                </a:solidFill>
                <a:latin typeface="Roboto  "/>
                <a:cs typeface="Roboto  "/>
              </a:rPr>
              <a:t>Risk Management handbooks</a:t>
            </a:r>
          </a:p>
          <a:p>
            <a:pPr marL="171450" indent="-171450">
              <a:lnSpc>
                <a:spcPct val="150000"/>
              </a:lnSpc>
              <a:buClr>
                <a:schemeClr val="accent6"/>
              </a:buClr>
              <a:buFont typeface="Wingdings" panose="05000000000000000000" pitchFamily="2" charset="2"/>
              <a:buChar char="ü"/>
            </a:pPr>
            <a:r>
              <a:rPr lang="en-GB" sz="1200" dirty="0">
                <a:solidFill>
                  <a:schemeClr val="tx1">
                    <a:lumMod val="75000"/>
                    <a:lumOff val="25000"/>
                  </a:schemeClr>
                </a:solidFill>
                <a:latin typeface="Roboto  "/>
                <a:cs typeface="Roboto  "/>
              </a:rPr>
              <a:t>24-hour on-tour emergency contact and Crisis Management Plan </a:t>
            </a:r>
          </a:p>
          <a:p>
            <a:pPr marL="171450" indent="-171450">
              <a:lnSpc>
                <a:spcPct val="150000"/>
              </a:lnSpc>
              <a:buClr>
                <a:schemeClr val="accent6"/>
              </a:buClr>
              <a:buFont typeface="Wingdings" panose="05000000000000000000" pitchFamily="2" charset="2"/>
              <a:buChar char="ü"/>
            </a:pPr>
            <a:r>
              <a:rPr lang="en-GB" sz="1200" dirty="0">
                <a:solidFill>
                  <a:schemeClr val="tx1">
                    <a:lumMod val="75000"/>
                    <a:lumOff val="25000"/>
                  </a:schemeClr>
                </a:solidFill>
                <a:latin typeface="Roboto  "/>
                <a:cs typeface="Roboto  "/>
              </a:rPr>
              <a:t>DBS checked staff, couriers and coach drivers</a:t>
            </a:r>
          </a:p>
        </p:txBody>
      </p:sp>
      <p:sp>
        <p:nvSpPr>
          <p:cNvPr id="10" name="AutoShape 3"/>
          <p:cNvSpPr>
            <a:spLocks noChangeAspect="1" noChangeArrowheads="1" noTextEdit="1"/>
          </p:cNvSpPr>
          <p:nvPr/>
        </p:nvSpPr>
        <p:spPr bwMode="auto">
          <a:xfrm>
            <a:off x="10331698" y="1422401"/>
            <a:ext cx="484717" cy="683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17" name="TextBox 16">
            <a:extLst>
              <a:ext uri="{FF2B5EF4-FFF2-40B4-BE49-F238E27FC236}">
                <a16:creationId xmlns:a16="http://schemas.microsoft.com/office/drawing/2014/main" id="{6FFC6081-DB02-5E5B-AA60-7399EF59886F}"/>
              </a:ext>
            </a:extLst>
          </p:cNvPr>
          <p:cNvSpPr txBox="1"/>
          <p:nvPr/>
        </p:nvSpPr>
        <p:spPr>
          <a:xfrm>
            <a:off x="716390" y="280784"/>
            <a:ext cx="5357913" cy="523220"/>
          </a:xfrm>
          <a:prstGeom prst="rect">
            <a:avLst/>
          </a:prstGeom>
          <a:noFill/>
        </p:spPr>
        <p:txBody>
          <a:bodyPr wrap="square" rtlCol="0">
            <a:spAutoFit/>
          </a:bodyPr>
          <a:lstStyle/>
          <a:p>
            <a:r>
              <a:rPr lang="en-US" sz="2800" b="1" dirty="0">
                <a:solidFill>
                  <a:schemeClr val="tx1">
                    <a:lumMod val="75000"/>
                    <a:lumOff val="25000"/>
                  </a:schemeClr>
                </a:solidFill>
                <a:latin typeface="Montserrat Black"/>
                <a:cs typeface="Montserrat Black"/>
              </a:rPr>
              <a:t>Safety On Tour</a:t>
            </a:r>
          </a:p>
        </p:txBody>
      </p:sp>
      <p:pic>
        <p:nvPicPr>
          <p:cNvPr id="2" name="Picture 1">
            <a:extLst>
              <a:ext uri="{FF2B5EF4-FFF2-40B4-BE49-F238E27FC236}">
                <a16:creationId xmlns:a16="http://schemas.microsoft.com/office/drawing/2014/main" id="{E786B19A-4950-2AE3-9CE2-7FAE8418068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000306" y="706922"/>
            <a:ext cx="2151484" cy="2114641"/>
          </a:xfrm>
          <a:prstGeom prst="rect">
            <a:avLst/>
          </a:prstGeom>
        </p:spPr>
      </p:pic>
      <p:grpSp>
        <p:nvGrpSpPr>
          <p:cNvPr id="3" name="Group 2">
            <a:extLst>
              <a:ext uri="{FF2B5EF4-FFF2-40B4-BE49-F238E27FC236}">
                <a16:creationId xmlns:a16="http://schemas.microsoft.com/office/drawing/2014/main" id="{4FAA315F-A90D-3EE0-09C0-DBBC918293E2}"/>
              </a:ext>
            </a:extLst>
          </p:cNvPr>
          <p:cNvGrpSpPr/>
          <p:nvPr/>
        </p:nvGrpSpPr>
        <p:grpSpPr>
          <a:xfrm>
            <a:off x="716390" y="3903975"/>
            <a:ext cx="7555156" cy="1923026"/>
            <a:chOff x="716389" y="2569411"/>
            <a:chExt cx="6365131" cy="1923026"/>
          </a:xfrm>
        </p:grpSpPr>
        <p:sp>
          <p:nvSpPr>
            <p:cNvPr id="4" name="TextBox 3">
              <a:extLst>
                <a:ext uri="{FF2B5EF4-FFF2-40B4-BE49-F238E27FC236}">
                  <a16:creationId xmlns:a16="http://schemas.microsoft.com/office/drawing/2014/main" id="{D36DBDC5-D2C5-9508-34A3-C3291F7F40A1}"/>
                </a:ext>
              </a:extLst>
            </p:cNvPr>
            <p:cNvSpPr txBox="1"/>
            <p:nvPr/>
          </p:nvSpPr>
          <p:spPr>
            <a:xfrm>
              <a:off x="716389" y="3046464"/>
              <a:ext cx="6365130" cy="1445973"/>
            </a:xfrm>
            <a:prstGeom prst="rect">
              <a:avLst/>
            </a:prstGeom>
            <a:noFill/>
          </p:spPr>
          <p:txBody>
            <a:bodyPr wrap="square" rtlCol="0">
              <a:spAutoFit/>
            </a:bodyPr>
            <a:lstStyle/>
            <a:p>
              <a:pPr marL="171450" indent="-171450">
                <a:lnSpc>
                  <a:spcPct val="150000"/>
                </a:lnSpc>
                <a:buClr>
                  <a:schemeClr val="accent6"/>
                </a:buClr>
                <a:buFont typeface="Wingdings" panose="05000000000000000000" pitchFamily="2" charset="2"/>
                <a:buChar char="ü"/>
              </a:pPr>
              <a:r>
                <a:rPr lang="en-GB" sz="1200" dirty="0">
                  <a:solidFill>
                    <a:schemeClr val="tx1">
                      <a:lumMod val="75000"/>
                      <a:lumOff val="25000"/>
                    </a:schemeClr>
                  </a:solidFill>
                  <a:latin typeface="Roboto  "/>
                  <a:cs typeface="Roboto  "/>
                </a:rPr>
                <a:t>With 100% of educational experiences tailored to complement the National Curriculum, GCSE and A level specifications (or equivalent), you can be confident that your child’s learning needs will be supported.​</a:t>
              </a:r>
            </a:p>
            <a:p>
              <a:pPr marL="171450" indent="-171450">
                <a:lnSpc>
                  <a:spcPct val="150000"/>
                </a:lnSpc>
                <a:buClr>
                  <a:schemeClr val="accent6"/>
                </a:buClr>
                <a:buFont typeface="Wingdings" panose="05000000000000000000" pitchFamily="2" charset="2"/>
                <a:buChar char="ü"/>
              </a:pPr>
              <a:r>
                <a:rPr lang="en-GB" sz="1200" dirty="0">
                  <a:solidFill>
                    <a:schemeClr val="tx1">
                      <a:lumMod val="75000"/>
                      <a:lumOff val="25000"/>
                    </a:schemeClr>
                  </a:solidFill>
                  <a:latin typeface="Roboto  "/>
                  <a:cs typeface="Roboto  "/>
                </a:rPr>
                <a:t>The quality of these educational experiences is reinforced by the Learning Outside the Classroom accreditation​</a:t>
              </a:r>
            </a:p>
          </p:txBody>
        </p:sp>
        <p:sp>
          <p:nvSpPr>
            <p:cNvPr id="5" name="TextBox 4">
              <a:extLst>
                <a:ext uri="{FF2B5EF4-FFF2-40B4-BE49-F238E27FC236}">
                  <a16:creationId xmlns:a16="http://schemas.microsoft.com/office/drawing/2014/main" id="{9540ACB8-12AD-23DF-2F6C-639C67DA2AAB}"/>
                </a:ext>
              </a:extLst>
            </p:cNvPr>
            <p:cNvSpPr txBox="1"/>
            <p:nvPr/>
          </p:nvSpPr>
          <p:spPr>
            <a:xfrm>
              <a:off x="716390" y="2569411"/>
              <a:ext cx="6365130" cy="954107"/>
            </a:xfrm>
            <a:prstGeom prst="rect">
              <a:avLst/>
            </a:prstGeom>
            <a:noFill/>
          </p:spPr>
          <p:txBody>
            <a:bodyPr wrap="square" rtlCol="0">
              <a:spAutoFit/>
            </a:bodyPr>
            <a:lstStyle/>
            <a:p>
              <a:r>
                <a:rPr lang="en-US" sz="2800" b="1" dirty="0">
                  <a:solidFill>
                    <a:schemeClr val="tx1">
                      <a:lumMod val="75000"/>
                      <a:lumOff val="25000"/>
                    </a:schemeClr>
                  </a:solidFill>
                  <a:latin typeface="Montserrat Black"/>
                  <a:cs typeface="Montserrat Black"/>
                </a:rPr>
                <a:t>Your Child’s Learning &amp; Development</a:t>
              </a:r>
            </a:p>
          </p:txBody>
        </p:sp>
      </p:grpSp>
      <p:pic>
        <p:nvPicPr>
          <p:cNvPr id="6" name="Picture 5" descr="A logo for a company&#10;&#10;Description automatically generated with medium confidence">
            <a:extLst>
              <a:ext uri="{FF2B5EF4-FFF2-40B4-BE49-F238E27FC236}">
                <a16:creationId xmlns:a16="http://schemas.microsoft.com/office/drawing/2014/main" id="{1321211A-7BB5-F743-13AA-5F78347C85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03626" y="3814247"/>
            <a:ext cx="2202171" cy="1445973"/>
          </a:xfrm>
          <a:prstGeom prst="rect">
            <a:avLst/>
          </a:prstGeom>
        </p:spPr>
      </p:pic>
    </p:spTree>
    <p:extLst>
      <p:ext uri="{BB962C8B-B14F-4D97-AF65-F5344CB8AC3E}">
        <p14:creationId xmlns:p14="http://schemas.microsoft.com/office/powerpoint/2010/main" val="6180628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2F651011-6F5C-0F58-EC5E-C9C7314CB8F1}"/>
              </a:ext>
            </a:extLst>
          </p:cNvPr>
          <p:cNvSpPr txBox="1"/>
          <p:nvPr/>
        </p:nvSpPr>
        <p:spPr>
          <a:xfrm>
            <a:off x="716390" y="1534939"/>
            <a:ext cx="4754769" cy="4215962"/>
          </a:xfrm>
          <a:prstGeom prst="rect">
            <a:avLst/>
          </a:prstGeom>
          <a:noFill/>
        </p:spPr>
        <p:txBody>
          <a:bodyPr wrap="square" rtlCol="0">
            <a:spAutoFit/>
          </a:bodyPr>
          <a:lstStyle/>
          <a:p>
            <a:pPr>
              <a:lnSpc>
                <a:spcPct val="150000"/>
              </a:lnSpc>
            </a:pPr>
            <a:r>
              <a:rPr lang="en-GB" sz="1200" b="1" dirty="0">
                <a:solidFill>
                  <a:srgbClr val="177FC4"/>
                </a:solidFill>
                <a:latin typeface="Roboto  "/>
                <a:cs typeface="Roboto  "/>
              </a:rPr>
              <a:t>ABTOT Bonding​</a:t>
            </a:r>
          </a:p>
          <a:p>
            <a:pPr marL="171450" indent="-171450">
              <a:lnSpc>
                <a:spcPct val="150000"/>
              </a:lnSpc>
              <a:buClr>
                <a:schemeClr val="accent6"/>
              </a:buClr>
              <a:buFont typeface="Wingdings" panose="05000000000000000000" pitchFamily="2" charset="2"/>
              <a:buChar char="ü"/>
            </a:pPr>
            <a:r>
              <a:rPr lang="en-GB" sz="1200" dirty="0">
                <a:solidFill>
                  <a:schemeClr val="tx1">
                    <a:lumMod val="75000"/>
                    <a:lumOff val="25000"/>
                  </a:schemeClr>
                </a:solidFill>
                <a:latin typeface="Roboto  "/>
                <a:cs typeface="Roboto  "/>
              </a:rPr>
              <a:t>In the unlikely event of tour operator failure, monies paid for your non-flight tour is financially protected and can be recouped. </a:t>
            </a:r>
          </a:p>
          <a:p>
            <a:pPr marL="171450" indent="-171450">
              <a:lnSpc>
                <a:spcPct val="150000"/>
              </a:lnSpc>
              <a:buClr>
                <a:schemeClr val="accent6"/>
              </a:buClr>
              <a:buFont typeface="Wingdings" panose="05000000000000000000" pitchFamily="2" charset="2"/>
              <a:buChar char="ü"/>
            </a:pPr>
            <a:r>
              <a:rPr lang="en-GB" sz="1200" dirty="0">
                <a:solidFill>
                  <a:schemeClr val="tx1">
                    <a:lumMod val="75000"/>
                    <a:lumOff val="25000"/>
                  </a:schemeClr>
                </a:solidFill>
                <a:latin typeface="Roboto  "/>
                <a:cs typeface="Roboto  "/>
              </a:rPr>
              <a:t>If already on tour, assistance will be available to ensure the tour can be completed and you are returned home.​</a:t>
            </a:r>
          </a:p>
          <a:p>
            <a:pPr>
              <a:lnSpc>
                <a:spcPct val="150000"/>
              </a:lnSpc>
            </a:pPr>
            <a:endParaRPr lang="en-GB" sz="1200" b="1" dirty="0">
              <a:solidFill>
                <a:srgbClr val="177FC4"/>
              </a:solidFill>
              <a:latin typeface="Roboto  "/>
              <a:cs typeface="Roboto  "/>
            </a:endParaRPr>
          </a:p>
          <a:p>
            <a:pPr>
              <a:lnSpc>
                <a:spcPct val="150000"/>
              </a:lnSpc>
            </a:pPr>
            <a:r>
              <a:rPr lang="en-GB" sz="1200" b="1" dirty="0">
                <a:solidFill>
                  <a:srgbClr val="177FC4"/>
                </a:solidFill>
                <a:latin typeface="Roboto  "/>
                <a:cs typeface="Roboto  "/>
              </a:rPr>
              <a:t>ATOL Licence​</a:t>
            </a:r>
          </a:p>
          <a:p>
            <a:pPr marL="171450" indent="-171450">
              <a:lnSpc>
                <a:spcPct val="150000"/>
              </a:lnSpc>
              <a:buClr>
                <a:schemeClr val="accent6"/>
              </a:buClr>
              <a:buFont typeface="Wingdings" panose="05000000000000000000" pitchFamily="2" charset="2"/>
              <a:buChar char="ü"/>
            </a:pPr>
            <a:r>
              <a:rPr lang="en-GB" sz="1200" dirty="0">
                <a:solidFill>
                  <a:schemeClr val="tx1">
                    <a:lumMod val="75000"/>
                    <a:lumOff val="25000"/>
                  </a:schemeClr>
                </a:solidFill>
                <a:latin typeface="Roboto  "/>
                <a:cs typeface="Roboto  "/>
              </a:rPr>
              <a:t>When booking a flight tour, our ATOL licence provides the reassurance that in the unlikely event of tour operator failure before departure, your money is financially protected and can be recouped. </a:t>
            </a:r>
          </a:p>
          <a:p>
            <a:pPr marL="171450" indent="-171450">
              <a:lnSpc>
                <a:spcPct val="150000"/>
              </a:lnSpc>
              <a:buClr>
                <a:schemeClr val="accent6"/>
              </a:buClr>
              <a:buFont typeface="Wingdings" panose="05000000000000000000" pitchFamily="2" charset="2"/>
              <a:buChar char="ü"/>
            </a:pPr>
            <a:r>
              <a:rPr lang="en-GB" sz="1200" dirty="0">
                <a:solidFill>
                  <a:schemeClr val="tx1">
                    <a:lumMod val="75000"/>
                    <a:lumOff val="25000"/>
                  </a:schemeClr>
                </a:solidFill>
                <a:latin typeface="Roboto  "/>
                <a:cs typeface="Roboto  "/>
              </a:rPr>
              <a:t>If already on tour, assistance will be available to ensure the tour can be completed and you are returned home.</a:t>
            </a:r>
            <a:r>
              <a:rPr lang="en-GB" sz="1200" b="1" dirty="0">
                <a:solidFill>
                  <a:srgbClr val="177FC4"/>
                </a:solidFill>
                <a:latin typeface="Roboto  "/>
                <a:cs typeface="Roboto  "/>
              </a:rPr>
              <a:t>​</a:t>
            </a:r>
          </a:p>
          <a:p>
            <a:pPr>
              <a:lnSpc>
                <a:spcPct val="150000"/>
              </a:lnSpc>
            </a:pPr>
            <a:endParaRPr lang="en-GB" sz="1200" b="1" dirty="0">
              <a:solidFill>
                <a:srgbClr val="177FC4"/>
              </a:solidFill>
              <a:latin typeface="Roboto  "/>
              <a:cs typeface="Roboto  "/>
            </a:endParaRPr>
          </a:p>
          <a:p>
            <a:pPr>
              <a:lnSpc>
                <a:spcPct val="150000"/>
              </a:lnSpc>
            </a:pPr>
            <a:r>
              <a:rPr lang="en-GB" sz="1200" b="1" dirty="0">
                <a:solidFill>
                  <a:srgbClr val="177FC4"/>
                </a:solidFill>
                <a:latin typeface="Roboto  "/>
                <a:cs typeface="Roboto  "/>
              </a:rPr>
              <a:t>​</a:t>
            </a:r>
            <a:endParaRPr lang="en-GB" sz="1200" dirty="0">
              <a:solidFill>
                <a:schemeClr val="tx1">
                  <a:lumMod val="75000"/>
                  <a:lumOff val="25000"/>
                </a:schemeClr>
              </a:solidFill>
              <a:latin typeface="Roboto  "/>
              <a:cs typeface="Roboto  "/>
            </a:endParaRPr>
          </a:p>
        </p:txBody>
      </p:sp>
      <p:sp>
        <p:nvSpPr>
          <p:cNvPr id="17" name="TextBox 16">
            <a:extLst>
              <a:ext uri="{FF2B5EF4-FFF2-40B4-BE49-F238E27FC236}">
                <a16:creationId xmlns:a16="http://schemas.microsoft.com/office/drawing/2014/main" id="{6FFC6081-DB02-5E5B-AA60-7399EF59886F}"/>
              </a:ext>
            </a:extLst>
          </p:cNvPr>
          <p:cNvSpPr txBox="1"/>
          <p:nvPr/>
        </p:nvSpPr>
        <p:spPr>
          <a:xfrm>
            <a:off x="716390" y="640947"/>
            <a:ext cx="5357913" cy="646331"/>
          </a:xfrm>
          <a:prstGeom prst="rect">
            <a:avLst/>
          </a:prstGeom>
          <a:noFill/>
        </p:spPr>
        <p:txBody>
          <a:bodyPr wrap="square" rtlCol="0">
            <a:spAutoFit/>
          </a:bodyPr>
          <a:lstStyle/>
          <a:p>
            <a:r>
              <a:rPr lang="en-US" sz="3600" b="1" dirty="0">
                <a:solidFill>
                  <a:schemeClr val="tx1">
                    <a:lumMod val="75000"/>
                    <a:lumOff val="25000"/>
                  </a:schemeClr>
                </a:solidFill>
                <a:latin typeface="Montserrat Black"/>
                <a:cs typeface="Montserrat Black"/>
              </a:rPr>
              <a:t>Financial Security</a:t>
            </a:r>
          </a:p>
        </p:txBody>
      </p:sp>
      <p:sp>
        <p:nvSpPr>
          <p:cNvPr id="2" name="AutoShape 3">
            <a:extLst>
              <a:ext uri="{FF2B5EF4-FFF2-40B4-BE49-F238E27FC236}">
                <a16:creationId xmlns:a16="http://schemas.microsoft.com/office/drawing/2014/main" id="{F7FB3FB8-3684-74EC-AC53-C2CEF5EDC539}"/>
              </a:ext>
            </a:extLst>
          </p:cNvPr>
          <p:cNvSpPr>
            <a:spLocks noChangeAspect="1" noChangeArrowheads="1" noTextEdit="1"/>
          </p:cNvSpPr>
          <p:nvPr/>
        </p:nvSpPr>
        <p:spPr bwMode="auto">
          <a:xfrm>
            <a:off x="10331698" y="2179701"/>
            <a:ext cx="484717" cy="683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6" name="TextBox 5">
            <a:extLst>
              <a:ext uri="{FF2B5EF4-FFF2-40B4-BE49-F238E27FC236}">
                <a16:creationId xmlns:a16="http://schemas.microsoft.com/office/drawing/2014/main" id="{234A31C9-ACD6-5E26-D2F5-4C0963FADB62}"/>
              </a:ext>
            </a:extLst>
          </p:cNvPr>
          <p:cNvSpPr txBox="1"/>
          <p:nvPr/>
        </p:nvSpPr>
        <p:spPr>
          <a:xfrm>
            <a:off x="5471159" y="1530312"/>
            <a:ext cx="5854065" cy="4216539"/>
          </a:xfrm>
          <a:prstGeom prst="rect">
            <a:avLst/>
          </a:prstGeom>
          <a:noFill/>
        </p:spPr>
        <p:txBody>
          <a:bodyPr wrap="square" rtlCol="0">
            <a:spAutoFit/>
          </a:bodyPr>
          <a:lstStyle/>
          <a:p>
            <a:pPr>
              <a:lnSpc>
                <a:spcPct val="150000"/>
              </a:lnSpc>
            </a:pPr>
            <a:r>
              <a:rPr lang="en-GB" sz="1200" b="1" dirty="0">
                <a:solidFill>
                  <a:srgbClr val="177FC4"/>
                </a:solidFill>
                <a:latin typeface="Roboto  "/>
                <a:cs typeface="Roboto  "/>
              </a:rPr>
              <a:t>ABTOT Membership</a:t>
            </a:r>
          </a:p>
          <a:p>
            <a:pPr marL="171450" indent="-171450">
              <a:lnSpc>
                <a:spcPct val="150000"/>
              </a:lnSpc>
              <a:buClr>
                <a:schemeClr val="accent6"/>
              </a:buClr>
              <a:buFont typeface="Wingdings" panose="05000000000000000000" pitchFamily="2" charset="2"/>
              <a:buChar char="ü"/>
            </a:pPr>
            <a:r>
              <a:rPr lang="en-GB" sz="1200" b="1" dirty="0">
                <a:solidFill>
                  <a:srgbClr val="177FC4"/>
                </a:solidFill>
                <a:latin typeface="Roboto  "/>
                <a:cs typeface="Roboto  "/>
              </a:rPr>
              <a:t>​</a:t>
            </a:r>
            <a:r>
              <a:rPr lang="en-GB" sz="1200" dirty="0">
                <a:solidFill>
                  <a:schemeClr val="tx1">
                    <a:lumMod val="75000"/>
                    <a:lumOff val="25000"/>
                  </a:schemeClr>
                </a:solidFill>
                <a:latin typeface="Roboto  "/>
                <a:cs typeface="Roboto  "/>
              </a:rPr>
              <a:t>The Association of Bonded Travel Organisers Trust Limited (ABTOT) provides financial protection under The Package Travel and Linked Travel Arrangements Regulations 2018 for Rayburn Tours 5508 and in the event of their insolvency, protection is provided for: Non-flight packages ABTOT cover provides for a refund in the event you have not yet travelled or repatriation if transportation was included in your package.</a:t>
            </a:r>
          </a:p>
          <a:p>
            <a:pPr marL="171450" indent="-171450">
              <a:lnSpc>
                <a:spcPct val="150000"/>
              </a:lnSpc>
              <a:buClr>
                <a:schemeClr val="accent6"/>
              </a:buClr>
              <a:buFont typeface="Wingdings" panose="05000000000000000000" pitchFamily="2" charset="2"/>
              <a:buChar char="ü"/>
            </a:pPr>
            <a:r>
              <a:rPr lang="en-GB" sz="1200" dirty="0">
                <a:solidFill>
                  <a:schemeClr val="tx1">
                    <a:lumMod val="75000"/>
                    <a:lumOff val="25000"/>
                  </a:schemeClr>
                </a:solidFill>
                <a:latin typeface="Roboto  "/>
                <a:cs typeface="Roboto  "/>
              </a:rPr>
              <a:t>Please note that bookings made outside the UK are only protected by ABTOT when purchased directly with Rayburn Tours. </a:t>
            </a:r>
          </a:p>
          <a:p>
            <a:pPr marL="171450" indent="-171450">
              <a:lnSpc>
                <a:spcPct val="150000"/>
              </a:lnSpc>
              <a:buClr>
                <a:schemeClr val="accent6"/>
              </a:buClr>
              <a:buFont typeface="Wingdings" panose="05000000000000000000" pitchFamily="2" charset="2"/>
              <a:buChar char="ü"/>
            </a:pPr>
            <a:r>
              <a:rPr lang="en-GB" sz="1200" dirty="0">
                <a:solidFill>
                  <a:schemeClr val="tx1">
                    <a:lumMod val="75000"/>
                    <a:lumOff val="25000"/>
                  </a:schemeClr>
                </a:solidFill>
                <a:latin typeface="Roboto  "/>
                <a:cs typeface="Roboto  "/>
              </a:rPr>
              <a:t>In the unlikely event that you require assistance whilst abroad due to our financial failure, please call our 24/7 helpline on 01702 811397 and advise you are a customer of an ABTOT protected travel company. You can access The Package Travel and Linked Travel Arrangements Regulations 2018 here:  https://www.legislation.gov.uk/uksi/2018/634/contents/made You can find out more about ABTOT here: https://www.abtot.com/ </a:t>
            </a:r>
          </a:p>
        </p:txBody>
      </p:sp>
    </p:spTree>
    <p:extLst>
      <p:ext uri="{BB962C8B-B14F-4D97-AF65-F5344CB8AC3E}">
        <p14:creationId xmlns:p14="http://schemas.microsoft.com/office/powerpoint/2010/main" val="32507485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utoShape 3"/>
          <p:cNvSpPr>
            <a:spLocks noChangeAspect="1" noChangeArrowheads="1" noTextEdit="1"/>
          </p:cNvSpPr>
          <p:nvPr/>
        </p:nvSpPr>
        <p:spPr bwMode="auto">
          <a:xfrm>
            <a:off x="10331698" y="1422401"/>
            <a:ext cx="484717" cy="683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pic>
        <p:nvPicPr>
          <p:cNvPr id="3" name="Picture 2" descr="A blue and green logo&#10;&#10;Description automatically generated">
            <a:extLst>
              <a:ext uri="{FF2B5EF4-FFF2-40B4-BE49-F238E27FC236}">
                <a16:creationId xmlns:a16="http://schemas.microsoft.com/office/drawing/2014/main" id="{BDE3B6F6-4C8A-5747-43B9-A868601841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81720" y="2178014"/>
            <a:ext cx="2642641" cy="1899830"/>
          </a:xfrm>
          <a:prstGeom prst="rect">
            <a:avLst/>
          </a:prstGeom>
        </p:spPr>
      </p:pic>
      <p:sp>
        <p:nvSpPr>
          <p:cNvPr id="7" name="Rectangle 6">
            <a:extLst>
              <a:ext uri="{FF2B5EF4-FFF2-40B4-BE49-F238E27FC236}">
                <a16:creationId xmlns:a16="http://schemas.microsoft.com/office/drawing/2014/main" id="{3EB6DF58-E00F-21C8-59C5-375E12FDCA3D}"/>
              </a:ext>
            </a:extLst>
          </p:cNvPr>
          <p:cNvSpPr/>
          <p:nvPr/>
        </p:nvSpPr>
        <p:spPr>
          <a:xfrm>
            <a:off x="0" y="0"/>
            <a:ext cx="5709920" cy="6177280"/>
          </a:xfrm>
          <a:prstGeom prst="rect">
            <a:avLst/>
          </a:prstGeom>
          <a:solidFill>
            <a:srgbClr val="177FC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ight Triangle 7">
            <a:extLst>
              <a:ext uri="{FF2B5EF4-FFF2-40B4-BE49-F238E27FC236}">
                <a16:creationId xmlns:a16="http://schemas.microsoft.com/office/drawing/2014/main" id="{B550F430-7882-C52D-64A4-3E4FF7249353}"/>
              </a:ext>
            </a:extLst>
          </p:cNvPr>
          <p:cNvSpPr/>
          <p:nvPr/>
        </p:nvSpPr>
        <p:spPr>
          <a:xfrm rot="16200000">
            <a:off x="4911713" y="5452755"/>
            <a:ext cx="798207" cy="798207"/>
          </a:xfrm>
          <a:prstGeom prst="r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nvGrpSpPr>
          <p:cNvPr id="4" name="Group 3">
            <a:extLst>
              <a:ext uri="{FF2B5EF4-FFF2-40B4-BE49-F238E27FC236}">
                <a16:creationId xmlns:a16="http://schemas.microsoft.com/office/drawing/2014/main" id="{8E07FEAE-3FB1-001E-25AF-0F9370567B49}"/>
              </a:ext>
            </a:extLst>
          </p:cNvPr>
          <p:cNvGrpSpPr/>
          <p:nvPr/>
        </p:nvGrpSpPr>
        <p:grpSpPr>
          <a:xfrm>
            <a:off x="352007" y="905756"/>
            <a:ext cx="5357913" cy="3713108"/>
            <a:chOff x="318001" y="1320903"/>
            <a:chExt cx="5357913" cy="3713108"/>
          </a:xfrm>
        </p:grpSpPr>
        <p:sp>
          <p:nvSpPr>
            <p:cNvPr id="18" name="TextBox 17">
              <a:extLst>
                <a:ext uri="{FF2B5EF4-FFF2-40B4-BE49-F238E27FC236}">
                  <a16:creationId xmlns:a16="http://schemas.microsoft.com/office/drawing/2014/main" id="{2F651011-6F5C-0F58-EC5E-C9C7314CB8F1}"/>
                </a:ext>
              </a:extLst>
            </p:cNvPr>
            <p:cNvSpPr txBox="1"/>
            <p:nvPr/>
          </p:nvSpPr>
          <p:spPr>
            <a:xfrm>
              <a:off x="773423" y="3033463"/>
              <a:ext cx="4447067" cy="2000548"/>
            </a:xfrm>
            <a:prstGeom prst="rect">
              <a:avLst/>
            </a:prstGeom>
            <a:noFill/>
          </p:spPr>
          <p:txBody>
            <a:bodyPr wrap="square" rtlCol="0">
              <a:spAutoFit/>
            </a:bodyPr>
            <a:lstStyle/>
            <a:p>
              <a:pPr>
                <a:lnSpc>
                  <a:spcPct val="150000"/>
                </a:lnSpc>
              </a:pPr>
              <a:r>
                <a:rPr lang="en-GB" sz="1200" b="1" dirty="0">
                  <a:solidFill>
                    <a:srgbClr val="002D5B"/>
                  </a:solidFill>
                  <a:latin typeface="Roboto  "/>
                  <a:cs typeface="Roboto  "/>
                </a:rPr>
                <a:t>When travelling on tour, every group member must have insurance​</a:t>
              </a:r>
            </a:p>
            <a:p>
              <a:pPr marL="171450" indent="-171450">
                <a:lnSpc>
                  <a:spcPct val="150000"/>
                </a:lnSpc>
                <a:buClr>
                  <a:schemeClr val="accent6"/>
                </a:buClr>
                <a:buFont typeface="Wingdings" panose="05000000000000000000" pitchFamily="2" charset="2"/>
                <a:buChar char="ü"/>
              </a:pPr>
              <a:r>
                <a:rPr lang="en-GB" sz="1200" dirty="0">
                  <a:solidFill>
                    <a:schemeClr val="bg1"/>
                  </a:solidFill>
                  <a:latin typeface="Roboto  "/>
                  <a:cs typeface="Roboto  "/>
                </a:rPr>
                <a:t>We will provide your group with full travel insurance through Aviva insurance.​</a:t>
              </a:r>
            </a:p>
            <a:p>
              <a:pPr marL="171450" indent="-171450">
                <a:lnSpc>
                  <a:spcPct val="150000"/>
                </a:lnSpc>
                <a:buClr>
                  <a:schemeClr val="accent6"/>
                </a:buClr>
                <a:buFont typeface="Wingdings" panose="05000000000000000000" pitchFamily="2" charset="2"/>
                <a:buChar char="ü"/>
              </a:pPr>
              <a:r>
                <a:rPr lang="en-GB" sz="1200" dirty="0">
                  <a:solidFill>
                    <a:schemeClr val="bg1"/>
                  </a:solidFill>
                  <a:latin typeface="Roboto  "/>
                  <a:cs typeface="Roboto  "/>
                </a:rPr>
                <a:t>Further details regarding insurance, including full details of Aviva insurance cover are available at</a:t>
              </a:r>
              <a:r>
                <a:rPr lang="en-GB" sz="1200">
                  <a:solidFill>
                    <a:schemeClr val="bg1"/>
                  </a:solidFill>
                  <a:latin typeface="Roboto  "/>
                  <a:cs typeface="Roboto  "/>
                </a:rPr>
                <a:t>; </a:t>
              </a:r>
              <a:r>
                <a:rPr lang="en-GB" sz="1200">
                  <a:solidFill>
                    <a:srgbClr val="002D5B"/>
                  </a:solidFill>
                  <a:latin typeface="Roboto  "/>
                  <a:cs typeface="Roboto  "/>
                  <a:hlinkClick r:id="rId3">
                    <a:extLst>
                      <a:ext uri="{A12FA001-AC4F-418D-AE19-62706E023703}">
                        <ahyp:hlinkClr xmlns:ahyp="http://schemas.microsoft.com/office/drawing/2018/hyperlinkcolor" val="tx"/>
                      </a:ext>
                    </a:extLst>
                  </a:hlinkClick>
                </a:rPr>
                <a:t>https://www.rayburntours.com</a:t>
              </a:r>
              <a:r>
                <a:rPr lang="en-GB" sz="1200" b="1">
                  <a:solidFill>
                    <a:schemeClr val="bg1"/>
                  </a:solidFill>
                  <a:latin typeface="Roboto  "/>
                  <a:cs typeface="Roboto  "/>
                </a:rPr>
                <a:t>​​</a:t>
              </a:r>
              <a:endParaRPr lang="en-GB" sz="1200" dirty="0">
                <a:solidFill>
                  <a:schemeClr val="bg1"/>
                </a:solidFill>
                <a:latin typeface="Roboto  "/>
                <a:cs typeface="Roboto  "/>
              </a:endParaRPr>
            </a:p>
          </p:txBody>
        </p:sp>
        <p:sp>
          <p:nvSpPr>
            <p:cNvPr id="17" name="TextBox 16">
              <a:extLst>
                <a:ext uri="{FF2B5EF4-FFF2-40B4-BE49-F238E27FC236}">
                  <a16:creationId xmlns:a16="http://schemas.microsoft.com/office/drawing/2014/main" id="{6FFC6081-DB02-5E5B-AA60-7399EF59886F}"/>
                </a:ext>
              </a:extLst>
            </p:cNvPr>
            <p:cNvSpPr txBox="1"/>
            <p:nvPr/>
          </p:nvSpPr>
          <p:spPr>
            <a:xfrm>
              <a:off x="318001" y="1320903"/>
              <a:ext cx="5357913" cy="1200329"/>
            </a:xfrm>
            <a:prstGeom prst="rect">
              <a:avLst/>
            </a:prstGeom>
            <a:noFill/>
          </p:spPr>
          <p:txBody>
            <a:bodyPr wrap="square" rtlCol="0">
              <a:spAutoFit/>
            </a:bodyPr>
            <a:lstStyle/>
            <a:p>
              <a:r>
                <a:rPr lang="en-US" sz="3600" b="1" dirty="0">
                  <a:solidFill>
                    <a:schemeClr val="bg1"/>
                  </a:solidFill>
                  <a:latin typeface="Montserrat Black"/>
                  <a:cs typeface="Montserrat Black"/>
                </a:rPr>
                <a:t>Aviva</a:t>
              </a:r>
            </a:p>
            <a:p>
              <a:r>
                <a:rPr lang="en-US" sz="3600" b="1" dirty="0">
                  <a:solidFill>
                    <a:schemeClr val="bg1"/>
                  </a:solidFill>
                  <a:latin typeface="Montserrat Black"/>
                  <a:cs typeface="Montserrat Black"/>
                </a:rPr>
                <a:t>Insurance</a:t>
              </a:r>
            </a:p>
          </p:txBody>
        </p:sp>
      </p:grpSp>
      <p:cxnSp>
        <p:nvCxnSpPr>
          <p:cNvPr id="11" name="Straight Connector 10">
            <a:extLst>
              <a:ext uri="{FF2B5EF4-FFF2-40B4-BE49-F238E27FC236}">
                <a16:creationId xmlns:a16="http://schemas.microsoft.com/office/drawing/2014/main" id="{F9062392-C34A-20AA-415E-07AB92195DBF}"/>
              </a:ext>
            </a:extLst>
          </p:cNvPr>
          <p:cNvCxnSpPr>
            <a:cxnSpLocks/>
          </p:cNvCxnSpPr>
          <p:nvPr/>
        </p:nvCxnSpPr>
        <p:spPr>
          <a:xfrm>
            <a:off x="464646" y="2362200"/>
            <a:ext cx="304055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22969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A1B8417-BE96-A7E9-1119-8CCE9E919528}"/>
              </a:ext>
            </a:extLst>
          </p:cNvPr>
          <p:cNvSpPr/>
          <p:nvPr/>
        </p:nvSpPr>
        <p:spPr>
          <a:xfrm>
            <a:off x="0" y="0"/>
            <a:ext cx="12192000" cy="6858000"/>
          </a:xfrm>
          <a:prstGeom prst="rect">
            <a:avLst/>
          </a:prstGeom>
          <a:solidFill>
            <a:srgbClr val="177FC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2025124" y="2254018"/>
            <a:ext cx="2713619" cy="2144113"/>
          </a:xfrm>
          <a:prstGeom prst="rect">
            <a:avLst/>
          </a:prstGeom>
          <a:noFill/>
        </p:spPr>
        <p:txBody>
          <a:bodyPr wrap="square" rtlCol="0">
            <a:spAutoFit/>
          </a:bodyPr>
          <a:lstStyle/>
          <a:p>
            <a:pPr algn="r"/>
            <a:r>
              <a:rPr lang="en-US" sz="13333" dirty="0">
                <a:solidFill>
                  <a:schemeClr val="bg1"/>
                </a:solidFill>
                <a:latin typeface="Montserrat Black" panose="00000A00000000000000" pitchFamily="2" charset="0"/>
                <a:cs typeface="Montserrat Black"/>
              </a:rPr>
              <a:t>02</a:t>
            </a:r>
          </a:p>
        </p:txBody>
      </p:sp>
      <p:cxnSp>
        <p:nvCxnSpPr>
          <p:cNvPr id="14" name="Straight Connector 13">
            <a:extLst>
              <a:ext uri="{FF2B5EF4-FFF2-40B4-BE49-F238E27FC236}">
                <a16:creationId xmlns:a16="http://schemas.microsoft.com/office/drawing/2014/main" id="{6567CBDA-83F6-9256-771E-D7C00848AE3A}"/>
              </a:ext>
            </a:extLst>
          </p:cNvPr>
          <p:cNvCxnSpPr/>
          <p:nvPr/>
        </p:nvCxnSpPr>
        <p:spPr>
          <a:xfrm>
            <a:off x="4907280" y="2504440"/>
            <a:ext cx="0" cy="17272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5A6ADAB0-BE1E-233B-5DC4-70F8E8F58D61}"/>
              </a:ext>
            </a:extLst>
          </p:cNvPr>
          <p:cNvSpPr txBox="1"/>
          <p:nvPr/>
        </p:nvSpPr>
        <p:spPr>
          <a:xfrm>
            <a:off x="5157150" y="3034647"/>
            <a:ext cx="6386099" cy="666786"/>
          </a:xfrm>
          <a:prstGeom prst="rect">
            <a:avLst/>
          </a:prstGeom>
          <a:noFill/>
        </p:spPr>
        <p:txBody>
          <a:bodyPr wrap="square" rtlCol="0">
            <a:spAutoFit/>
          </a:bodyPr>
          <a:lstStyle/>
          <a:p>
            <a:r>
              <a:rPr lang="en-US" sz="3733" dirty="0">
                <a:solidFill>
                  <a:schemeClr val="bg1"/>
                </a:solidFill>
                <a:latin typeface="Montserrat Light" panose="00000400000000000000" pitchFamily="2" charset="0"/>
                <a:cs typeface="Montserrat Black"/>
              </a:rPr>
              <a:t>Destination Information</a:t>
            </a:r>
          </a:p>
        </p:txBody>
      </p:sp>
    </p:spTree>
    <p:extLst>
      <p:ext uri="{BB962C8B-B14F-4D97-AF65-F5344CB8AC3E}">
        <p14:creationId xmlns:p14="http://schemas.microsoft.com/office/powerpoint/2010/main" val="3607892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7861445" y="1216568"/>
            <a:ext cx="3268698" cy="1200329"/>
          </a:xfrm>
          <a:prstGeom prst="rect">
            <a:avLst/>
          </a:prstGeom>
          <a:noFill/>
        </p:spPr>
        <p:txBody>
          <a:bodyPr wrap="square" rtlCol="0">
            <a:spAutoFit/>
          </a:bodyPr>
          <a:lstStyle/>
          <a:p>
            <a:r>
              <a:rPr lang="en-US" sz="3600" dirty="0">
                <a:solidFill>
                  <a:schemeClr val="tx1">
                    <a:lumMod val="75000"/>
                    <a:lumOff val="25000"/>
                  </a:schemeClr>
                </a:solidFill>
                <a:latin typeface="Montserrat Black"/>
                <a:cs typeface="Montserrat Black"/>
              </a:rPr>
              <a:t>Key Tour</a:t>
            </a:r>
          </a:p>
          <a:p>
            <a:r>
              <a:rPr lang="en-US" sz="3600" dirty="0">
                <a:solidFill>
                  <a:schemeClr val="tx1">
                    <a:lumMod val="75000"/>
                    <a:lumOff val="25000"/>
                  </a:schemeClr>
                </a:solidFill>
                <a:latin typeface="Montserrat Black"/>
                <a:cs typeface="Montserrat Black"/>
              </a:rPr>
              <a:t>Information</a:t>
            </a:r>
          </a:p>
        </p:txBody>
      </p:sp>
      <p:sp>
        <p:nvSpPr>
          <p:cNvPr id="3" name="Right Triangle 2"/>
          <p:cNvSpPr>
            <a:spLocks noGrp="1" noRot="1" noMove="1" noResize="1" noEditPoints="1" noAdjustHandles="1" noChangeArrowheads="1" noChangeShapeType="1"/>
          </p:cNvSpPr>
          <p:nvPr/>
        </p:nvSpPr>
        <p:spPr>
          <a:xfrm rot="16200000">
            <a:off x="6351281" y="5056474"/>
            <a:ext cx="798207" cy="798207"/>
          </a:xfrm>
          <a:prstGeom prst="r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4" name="Right Triangle 13"/>
          <p:cNvSpPr>
            <a:spLocks noGrp="1" noRot="1" noMove="1" noResize="1" noEditPoints="1" noAdjustHandles="1" noChangeArrowheads="1" noChangeShapeType="1"/>
          </p:cNvSpPr>
          <p:nvPr/>
        </p:nvSpPr>
        <p:spPr>
          <a:xfrm rot="5400000">
            <a:off x="815811" y="625150"/>
            <a:ext cx="798207" cy="798207"/>
          </a:xfrm>
          <a:prstGeom prst="r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5" name="TextBox 4">
            <a:extLst>
              <a:ext uri="{FF2B5EF4-FFF2-40B4-BE49-F238E27FC236}">
                <a16:creationId xmlns:a16="http://schemas.microsoft.com/office/drawing/2014/main" id="{7136F6A0-CF19-A794-4689-5B7F2935911E}"/>
              </a:ext>
            </a:extLst>
          </p:cNvPr>
          <p:cNvSpPr txBox="1"/>
          <p:nvPr/>
        </p:nvSpPr>
        <p:spPr>
          <a:xfrm>
            <a:off x="7861445" y="2751493"/>
            <a:ext cx="3553315" cy="3385542"/>
          </a:xfrm>
          <a:prstGeom prst="rect">
            <a:avLst/>
          </a:prstGeom>
          <a:noFill/>
        </p:spPr>
        <p:txBody>
          <a:bodyPr wrap="square" rtlCol="0">
            <a:spAutoFit/>
          </a:bodyPr>
          <a:lstStyle/>
          <a:p>
            <a:pPr marL="171450" indent="-171450">
              <a:lnSpc>
                <a:spcPct val="150000"/>
              </a:lnSpc>
              <a:buClr>
                <a:schemeClr val="accent6"/>
              </a:buClr>
              <a:buFont typeface="Wingdings" panose="05000000000000000000" pitchFamily="2" charset="2"/>
              <a:buChar char="ü"/>
            </a:pPr>
            <a:r>
              <a:rPr lang="en-GB" sz="1200" dirty="0">
                <a:solidFill>
                  <a:schemeClr val="tx1">
                    <a:lumMod val="75000"/>
                    <a:lumOff val="25000"/>
                  </a:schemeClr>
                </a:solidFill>
                <a:latin typeface="Roboto  "/>
                <a:cs typeface="Roboto  "/>
              </a:rPr>
              <a:t>Return indirect flights from London to Colombo</a:t>
            </a:r>
          </a:p>
          <a:p>
            <a:pPr marL="171450" indent="-171450">
              <a:lnSpc>
                <a:spcPct val="150000"/>
              </a:lnSpc>
              <a:buClr>
                <a:schemeClr val="accent6"/>
              </a:buClr>
              <a:buFont typeface="Wingdings" panose="05000000000000000000" pitchFamily="2" charset="2"/>
              <a:buChar char="ü"/>
            </a:pPr>
            <a:r>
              <a:rPr lang="en-GB" sz="1200" dirty="0">
                <a:solidFill>
                  <a:schemeClr val="tx1">
                    <a:lumMod val="75000"/>
                    <a:lumOff val="25000"/>
                  </a:schemeClr>
                </a:solidFill>
                <a:latin typeface="Roboto  "/>
                <a:cs typeface="Roboto  "/>
              </a:rPr>
              <a:t>2 nights’ accommodation in the </a:t>
            </a:r>
            <a:r>
              <a:rPr lang="en-GB" sz="1200" b="1" dirty="0">
                <a:solidFill>
                  <a:schemeClr val="tx1">
                    <a:lumMod val="75000"/>
                    <a:lumOff val="25000"/>
                  </a:schemeClr>
                </a:solidFill>
                <a:latin typeface="Roboto  "/>
                <a:cs typeface="Roboto  "/>
              </a:rPr>
              <a:t>Pegasus Reef Hotel</a:t>
            </a:r>
          </a:p>
          <a:p>
            <a:pPr marL="171450" indent="-171450">
              <a:lnSpc>
                <a:spcPct val="150000"/>
              </a:lnSpc>
              <a:buClr>
                <a:schemeClr val="accent6"/>
              </a:buClr>
              <a:buFont typeface="Wingdings" panose="05000000000000000000" pitchFamily="2" charset="2"/>
              <a:buChar char="ü"/>
            </a:pPr>
            <a:r>
              <a:rPr lang="en-GB" sz="1200" dirty="0">
                <a:solidFill>
                  <a:schemeClr val="tx1">
                    <a:lumMod val="75000"/>
                    <a:lumOff val="25000"/>
                  </a:schemeClr>
                </a:solidFill>
                <a:latin typeface="Roboto  "/>
                <a:cs typeface="Roboto  "/>
              </a:rPr>
              <a:t>2 nights’ accommodation in </a:t>
            </a:r>
            <a:r>
              <a:rPr lang="en-GB" sz="1200" b="1" dirty="0">
                <a:solidFill>
                  <a:schemeClr val="tx1">
                    <a:lumMod val="75000"/>
                    <a:lumOff val="25000"/>
                  </a:schemeClr>
                </a:solidFill>
                <a:latin typeface="Roboto  "/>
                <a:cs typeface="Roboto  "/>
              </a:rPr>
              <a:t>Citrus Hotel </a:t>
            </a:r>
            <a:r>
              <a:rPr lang="en-GB" sz="1200" b="1" dirty="0" err="1">
                <a:solidFill>
                  <a:schemeClr val="tx1">
                    <a:lumMod val="75000"/>
                    <a:lumOff val="25000"/>
                  </a:schemeClr>
                </a:solidFill>
                <a:latin typeface="Roboto  "/>
                <a:cs typeface="Roboto  "/>
              </a:rPr>
              <a:t>Hikkaduwa</a:t>
            </a:r>
            <a:endParaRPr lang="en-GB" sz="1200" b="1" dirty="0">
              <a:solidFill>
                <a:schemeClr val="tx1">
                  <a:lumMod val="75000"/>
                  <a:lumOff val="25000"/>
                </a:schemeClr>
              </a:solidFill>
              <a:latin typeface="Roboto  "/>
              <a:cs typeface="Roboto  "/>
            </a:endParaRPr>
          </a:p>
          <a:p>
            <a:pPr marL="171450" indent="-171450">
              <a:lnSpc>
                <a:spcPct val="150000"/>
              </a:lnSpc>
              <a:buClr>
                <a:schemeClr val="accent6"/>
              </a:buClr>
              <a:buFont typeface="Wingdings" panose="05000000000000000000" pitchFamily="2" charset="2"/>
              <a:buChar char="ü"/>
            </a:pPr>
            <a:r>
              <a:rPr lang="en-GB" sz="1200" dirty="0">
                <a:solidFill>
                  <a:schemeClr val="tx1">
                    <a:lumMod val="75000"/>
                    <a:lumOff val="25000"/>
                  </a:schemeClr>
                </a:solidFill>
                <a:latin typeface="Roboto  "/>
                <a:cs typeface="Roboto  "/>
              </a:rPr>
              <a:t>2 nights’ accommodation in a </a:t>
            </a:r>
            <a:r>
              <a:rPr lang="en-GB" sz="1200" b="1" dirty="0">
                <a:solidFill>
                  <a:schemeClr val="tx1">
                    <a:lumMod val="75000"/>
                    <a:lumOff val="25000"/>
                  </a:schemeClr>
                </a:solidFill>
                <a:latin typeface="Roboto  "/>
                <a:cs typeface="Roboto  "/>
              </a:rPr>
              <a:t>3* Hotel in Kandy</a:t>
            </a:r>
          </a:p>
          <a:p>
            <a:pPr marL="171450" indent="-171450">
              <a:lnSpc>
                <a:spcPct val="150000"/>
              </a:lnSpc>
              <a:buClr>
                <a:schemeClr val="accent6"/>
              </a:buClr>
              <a:buFont typeface="Wingdings" panose="05000000000000000000" pitchFamily="2" charset="2"/>
              <a:buChar char="ü"/>
            </a:pPr>
            <a:r>
              <a:rPr lang="en-GB" sz="1200" dirty="0">
                <a:solidFill>
                  <a:schemeClr val="tx1">
                    <a:lumMod val="75000"/>
                    <a:lumOff val="25000"/>
                  </a:schemeClr>
                </a:solidFill>
                <a:latin typeface="Roboto  "/>
                <a:cs typeface="Roboto  "/>
              </a:rPr>
              <a:t>1 night accommodation in </a:t>
            </a:r>
            <a:r>
              <a:rPr lang="en-GB" sz="1200" b="1" dirty="0" err="1">
                <a:solidFill>
                  <a:schemeClr val="tx1">
                    <a:lumMod val="75000"/>
                    <a:lumOff val="25000"/>
                  </a:schemeClr>
                </a:solidFill>
                <a:latin typeface="Roboto  "/>
                <a:cs typeface="Roboto  "/>
              </a:rPr>
              <a:t>Sigiriyana</a:t>
            </a:r>
            <a:r>
              <a:rPr lang="en-GB" sz="1200" b="1" dirty="0">
                <a:solidFill>
                  <a:schemeClr val="tx1">
                    <a:lumMod val="75000"/>
                    <a:lumOff val="25000"/>
                  </a:schemeClr>
                </a:solidFill>
                <a:latin typeface="Roboto  "/>
                <a:cs typeface="Roboto  "/>
              </a:rPr>
              <a:t> Resort</a:t>
            </a:r>
          </a:p>
          <a:p>
            <a:pPr marL="171450" indent="-171450">
              <a:lnSpc>
                <a:spcPct val="150000"/>
              </a:lnSpc>
              <a:buClr>
                <a:schemeClr val="accent6"/>
              </a:buClr>
              <a:buFont typeface="Wingdings" panose="05000000000000000000" pitchFamily="2" charset="2"/>
              <a:buChar char="ü"/>
            </a:pPr>
            <a:r>
              <a:rPr lang="en-GB" sz="1200" dirty="0">
                <a:solidFill>
                  <a:schemeClr val="tx1">
                    <a:lumMod val="75000"/>
                    <a:lumOff val="25000"/>
                  </a:schemeClr>
                </a:solidFill>
                <a:latin typeface="Roboto  "/>
                <a:cs typeface="Roboto  "/>
              </a:rPr>
              <a:t>Meals on a </a:t>
            </a:r>
            <a:r>
              <a:rPr lang="en-GB" sz="1200" b="1" dirty="0">
                <a:solidFill>
                  <a:schemeClr val="tx1">
                    <a:lumMod val="75000"/>
                    <a:lumOff val="25000"/>
                  </a:schemeClr>
                </a:solidFill>
                <a:latin typeface="Roboto  "/>
                <a:cs typeface="Roboto  "/>
              </a:rPr>
              <a:t>half board basis </a:t>
            </a:r>
          </a:p>
          <a:p>
            <a:pPr marL="171450" indent="-171450">
              <a:lnSpc>
                <a:spcPct val="150000"/>
              </a:lnSpc>
              <a:buClr>
                <a:schemeClr val="accent6"/>
              </a:buClr>
              <a:buFont typeface="Wingdings" panose="05000000000000000000" pitchFamily="2" charset="2"/>
              <a:buChar char="ü"/>
            </a:pPr>
            <a:r>
              <a:rPr lang="en-GB" sz="1200" dirty="0">
                <a:solidFill>
                  <a:schemeClr val="tx1">
                    <a:lumMod val="75000"/>
                    <a:lumOff val="25000"/>
                  </a:schemeClr>
                </a:solidFill>
                <a:latin typeface="Roboto  "/>
                <a:cs typeface="Roboto  "/>
              </a:rPr>
              <a:t>Resort coaching for the duration of the tour</a:t>
            </a:r>
          </a:p>
          <a:p>
            <a:pPr marL="171450" indent="-171450">
              <a:lnSpc>
                <a:spcPct val="150000"/>
              </a:lnSpc>
              <a:buClr>
                <a:schemeClr val="accent6"/>
              </a:buClr>
              <a:buFont typeface="Wingdings" panose="05000000000000000000" pitchFamily="2" charset="2"/>
              <a:buChar char="ü"/>
            </a:pPr>
            <a:r>
              <a:rPr lang="en-GB" sz="1200" dirty="0">
                <a:solidFill>
                  <a:schemeClr val="tx1">
                    <a:lumMod val="75000"/>
                    <a:lumOff val="25000"/>
                  </a:schemeClr>
                </a:solidFill>
                <a:latin typeface="Roboto  "/>
                <a:cs typeface="Roboto  "/>
              </a:rPr>
              <a:t>A programme of activities and excursions​</a:t>
            </a:r>
          </a:p>
          <a:p>
            <a:pPr marL="171450" indent="-171450">
              <a:lnSpc>
                <a:spcPct val="150000"/>
              </a:lnSpc>
              <a:buClr>
                <a:schemeClr val="accent6"/>
              </a:buClr>
              <a:buFont typeface="Wingdings" panose="05000000000000000000" pitchFamily="2" charset="2"/>
              <a:buChar char="ü"/>
            </a:pPr>
            <a:r>
              <a:rPr lang="en-GB" sz="1200" dirty="0">
                <a:solidFill>
                  <a:schemeClr val="tx1">
                    <a:lumMod val="75000"/>
                    <a:lumOff val="25000"/>
                  </a:schemeClr>
                </a:solidFill>
                <a:latin typeface="Roboto  "/>
                <a:cs typeface="Roboto  "/>
              </a:rPr>
              <a:t>Comprehensive </a:t>
            </a:r>
            <a:r>
              <a:rPr lang="en-GB" sz="1200" b="1" dirty="0">
                <a:solidFill>
                  <a:schemeClr val="tx1">
                    <a:lumMod val="75000"/>
                    <a:lumOff val="25000"/>
                  </a:schemeClr>
                </a:solidFill>
                <a:latin typeface="Roboto  "/>
                <a:cs typeface="Roboto  "/>
              </a:rPr>
              <a:t>travel insurance</a:t>
            </a:r>
            <a:r>
              <a:rPr lang="en-GB" sz="1200" dirty="0">
                <a:solidFill>
                  <a:schemeClr val="tx1">
                    <a:lumMod val="75000"/>
                    <a:lumOff val="25000"/>
                  </a:schemeClr>
                </a:solidFill>
                <a:latin typeface="Roboto  "/>
                <a:cs typeface="Roboto  "/>
              </a:rPr>
              <a:t>​</a:t>
            </a:r>
            <a:endParaRPr lang="en-US" sz="1200" dirty="0">
              <a:solidFill>
                <a:schemeClr val="tx1">
                  <a:lumMod val="75000"/>
                  <a:lumOff val="25000"/>
                </a:schemeClr>
              </a:solidFill>
              <a:latin typeface="Roboto  "/>
              <a:cs typeface="Roboto  "/>
            </a:endParaRPr>
          </a:p>
        </p:txBody>
      </p:sp>
      <p:pic>
        <p:nvPicPr>
          <p:cNvPr id="4" name="Picture 3" descr="A group of people playing basketball&#10;&#10;Description automatically generated">
            <a:extLst>
              <a:ext uri="{FF2B5EF4-FFF2-40B4-BE49-F238E27FC236}">
                <a16:creationId xmlns:a16="http://schemas.microsoft.com/office/drawing/2014/main" id="{25CD5841-F078-75DB-8BE6-5FD5EA6637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7509" y="623437"/>
            <a:ext cx="3498850" cy="5226051"/>
          </a:xfrm>
          <a:prstGeom prst="rect">
            <a:avLst/>
          </a:prstGeom>
        </p:spPr>
      </p:pic>
      <p:sp>
        <p:nvSpPr>
          <p:cNvPr id="6" name="Right Triangle 5">
            <a:extLst>
              <a:ext uri="{FF2B5EF4-FFF2-40B4-BE49-F238E27FC236}">
                <a16:creationId xmlns:a16="http://schemas.microsoft.com/office/drawing/2014/main" id="{ECFD4A7A-1ECF-BB7B-C728-822D38CAE6F6}"/>
              </a:ext>
            </a:extLst>
          </p:cNvPr>
          <p:cNvSpPr/>
          <p:nvPr/>
        </p:nvSpPr>
        <p:spPr>
          <a:xfrm rot="5400000">
            <a:off x="416707" y="625150"/>
            <a:ext cx="798207" cy="798207"/>
          </a:xfrm>
          <a:prstGeom prst="r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pic>
        <p:nvPicPr>
          <p:cNvPr id="7" name="Picture 6" descr="A group of men playing rugby&#10;&#10;AI-generated content may be incorrect.">
            <a:extLst>
              <a:ext uri="{FF2B5EF4-FFF2-40B4-BE49-F238E27FC236}">
                <a16:creationId xmlns:a16="http://schemas.microsoft.com/office/drawing/2014/main" id="{92FE0E53-ED07-BB98-E893-B2901745D58D}"/>
              </a:ext>
            </a:extLst>
          </p:cNvPr>
          <p:cNvPicPr>
            <a:picLocks noChangeAspect="1"/>
          </p:cNvPicPr>
          <p:nvPr/>
        </p:nvPicPr>
        <p:blipFill>
          <a:blip r:embed="rId3">
            <a:extLst>
              <a:ext uri="{28A0092B-C50C-407E-A947-70E740481C1C}">
                <a14:useLocalDpi xmlns:a14="http://schemas.microsoft.com/office/drawing/2010/main" val="0"/>
              </a:ext>
            </a:extLst>
          </a:blip>
          <a:srcRect r="62247"/>
          <a:stretch/>
        </p:blipFill>
        <p:spPr>
          <a:xfrm>
            <a:off x="4075948" y="623437"/>
            <a:ext cx="3509652" cy="5229240"/>
          </a:xfrm>
          <a:prstGeom prst="rect">
            <a:avLst/>
          </a:prstGeom>
        </p:spPr>
      </p:pic>
      <p:sp>
        <p:nvSpPr>
          <p:cNvPr id="15" name="Right Triangle 14">
            <a:extLst>
              <a:ext uri="{FF2B5EF4-FFF2-40B4-BE49-F238E27FC236}">
                <a16:creationId xmlns:a16="http://schemas.microsoft.com/office/drawing/2014/main" id="{286BC1BC-AF34-6927-40D7-34131E60138B}"/>
              </a:ext>
            </a:extLst>
          </p:cNvPr>
          <p:cNvSpPr/>
          <p:nvPr/>
        </p:nvSpPr>
        <p:spPr>
          <a:xfrm rot="16200000">
            <a:off x="6787393" y="5056473"/>
            <a:ext cx="798207" cy="798207"/>
          </a:xfrm>
          <a:prstGeom prst="r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Tree>
    <p:extLst>
      <p:ext uri="{BB962C8B-B14F-4D97-AF65-F5344CB8AC3E}">
        <p14:creationId xmlns:p14="http://schemas.microsoft.com/office/powerpoint/2010/main" val="503420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een hills with trees and buildings&#10;&#10;Description automatically generated">
            <a:extLst>
              <a:ext uri="{FF2B5EF4-FFF2-40B4-BE49-F238E27FC236}">
                <a16:creationId xmlns:a16="http://schemas.microsoft.com/office/drawing/2014/main" id="{F72926ED-EBB0-93FF-FCBE-FD60617C8F53}"/>
              </a:ext>
            </a:extLst>
          </p:cNvPr>
          <p:cNvPicPr>
            <a:picLocks noChangeAspect="1"/>
          </p:cNvPicPr>
          <p:nvPr/>
        </p:nvPicPr>
        <p:blipFill rotWithShape="1">
          <a:blip r:embed="rId2">
            <a:extLst>
              <a:ext uri="{28A0092B-C50C-407E-A947-70E740481C1C}">
                <a14:useLocalDpi xmlns:a14="http://schemas.microsoft.com/office/drawing/2010/main" val="0"/>
              </a:ext>
            </a:extLst>
          </a:blip>
          <a:srcRect l="47658"/>
          <a:stretch/>
        </p:blipFill>
        <p:spPr>
          <a:xfrm>
            <a:off x="7146523" y="221942"/>
            <a:ext cx="4819089" cy="5962345"/>
          </a:xfrm>
          <a:prstGeom prst="rect">
            <a:avLst/>
          </a:prstGeom>
        </p:spPr>
      </p:pic>
      <p:sp>
        <p:nvSpPr>
          <p:cNvPr id="18" name="TextBox 17">
            <a:extLst>
              <a:ext uri="{FF2B5EF4-FFF2-40B4-BE49-F238E27FC236}">
                <a16:creationId xmlns:a16="http://schemas.microsoft.com/office/drawing/2014/main" id="{2F651011-6F5C-0F58-EC5E-C9C7314CB8F1}"/>
              </a:ext>
            </a:extLst>
          </p:cNvPr>
          <p:cNvSpPr txBox="1"/>
          <p:nvPr/>
        </p:nvSpPr>
        <p:spPr>
          <a:xfrm>
            <a:off x="716390" y="1508242"/>
            <a:ext cx="6283850" cy="4493025"/>
          </a:xfrm>
          <a:prstGeom prst="rect">
            <a:avLst/>
          </a:prstGeom>
          <a:noFill/>
        </p:spPr>
        <p:txBody>
          <a:bodyPr wrap="square" rtlCol="0">
            <a:spAutoFit/>
          </a:bodyPr>
          <a:lstStyle/>
          <a:p>
            <a:pPr marL="171450" indent="-171450">
              <a:lnSpc>
                <a:spcPct val="150000"/>
              </a:lnSpc>
              <a:buClr>
                <a:schemeClr val="accent6"/>
              </a:buClr>
              <a:buSzPct val="100000"/>
              <a:buFont typeface="Wingdings" panose="05000000000000000000" pitchFamily="2" charset="2"/>
              <a:buChar char="ü"/>
            </a:pPr>
            <a:r>
              <a:rPr lang="en-GB" sz="1200" dirty="0">
                <a:solidFill>
                  <a:schemeClr val="tx1">
                    <a:lumMod val="75000"/>
                    <a:lumOff val="25000"/>
                  </a:schemeClr>
                </a:solidFill>
                <a:latin typeface="Roboto  "/>
                <a:cs typeface="Roboto  "/>
              </a:rPr>
              <a:t>Sri Lanka has a tropical climate with two main monsoon seasons: the southwest monsoon (May to September) and the northeast monsoon (October to January). The weather can vary significantly depending on the region and the time of year. Coastal areas tend to be warmer and more humid, while the central highlands are cooler.</a:t>
            </a:r>
          </a:p>
          <a:p>
            <a:pPr marL="171450" indent="-171450">
              <a:lnSpc>
                <a:spcPct val="150000"/>
              </a:lnSpc>
              <a:buClr>
                <a:schemeClr val="accent6"/>
              </a:buClr>
              <a:buSzPct val="100000"/>
              <a:buFont typeface="Wingdings" panose="05000000000000000000" pitchFamily="2" charset="2"/>
              <a:buChar char="ü"/>
            </a:pPr>
            <a:r>
              <a:rPr lang="en-GB" sz="1200" dirty="0">
                <a:solidFill>
                  <a:schemeClr val="tx1">
                    <a:lumMod val="75000"/>
                    <a:lumOff val="25000"/>
                  </a:schemeClr>
                </a:solidFill>
                <a:latin typeface="Roboto  "/>
                <a:cs typeface="Roboto  "/>
              </a:rPr>
              <a:t>Pack lightweight, breathable clothing suitable for hot and humid weather, especially if you're visiting coastal areas. Bring sunscreen, sunglasses, and a hat for sun protection. In the central highlands, where temperatures are cooler, include warmer layers such as sweaters and jackets.</a:t>
            </a:r>
          </a:p>
          <a:p>
            <a:pPr marL="171450" indent="-171450">
              <a:lnSpc>
                <a:spcPct val="150000"/>
              </a:lnSpc>
              <a:buClr>
                <a:schemeClr val="accent6"/>
              </a:buClr>
              <a:buSzPct val="100000"/>
              <a:buFont typeface="Wingdings" panose="05000000000000000000" pitchFamily="2" charset="2"/>
              <a:buChar char="ü"/>
            </a:pPr>
            <a:r>
              <a:rPr lang="en-GB" sz="1200" dirty="0">
                <a:solidFill>
                  <a:schemeClr val="tx1">
                    <a:lumMod val="75000"/>
                    <a:lumOff val="25000"/>
                  </a:schemeClr>
                </a:solidFill>
                <a:latin typeface="Roboto  "/>
                <a:cs typeface="Roboto  "/>
              </a:rPr>
              <a:t>The currency used in </a:t>
            </a:r>
            <a:r>
              <a:rPr lang="fi-FI" sz="1200" dirty="0">
                <a:solidFill>
                  <a:schemeClr val="tx1">
                    <a:lumMod val="75000"/>
                    <a:lumOff val="25000"/>
                  </a:schemeClr>
                </a:solidFill>
                <a:latin typeface="Roboto  "/>
                <a:cs typeface="Roboto  "/>
              </a:rPr>
              <a:t>Sri Lanka is the </a:t>
            </a:r>
            <a:r>
              <a:rPr lang="fi-FI" sz="1200" b="1" dirty="0">
                <a:solidFill>
                  <a:schemeClr val="tx1">
                    <a:lumMod val="75000"/>
                    <a:lumOff val="25000"/>
                  </a:schemeClr>
                </a:solidFill>
                <a:latin typeface="Roboto  "/>
                <a:cs typeface="Roboto  "/>
              </a:rPr>
              <a:t>Sri Lankan Rupee (LKR).</a:t>
            </a:r>
          </a:p>
          <a:p>
            <a:pPr marL="171450" indent="-171450">
              <a:lnSpc>
                <a:spcPct val="150000"/>
              </a:lnSpc>
              <a:buClr>
                <a:schemeClr val="accent6"/>
              </a:buClr>
              <a:buSzPct val="100000"/>
              <a:buFont typeface="Wingdings" panose="05000000000000000000" pitchFamily="2" charset="2"/>
              <a:buChar char="ü"/>
            </a:pPr>
            <a:r>
              <a:rPr lang="en-GB" sz="1200" dirty="0">
                <a:solidFill>
                  <a:schemeClr val="tx1">
                    <a:lumMod val="75000"/>
                    <a:lumOff val="25000"/>
                  </a:schemeClr>
                </a:solidFill>
                <a:latin typeface="Roboto  "/>
                <a:cs typeface="Roboto  "/>
              </a:rPr>
              <a:t>Debit cards are widely accepted in Sri Lanka, but it's always handy to have some cash for smaller purchases, especially in remote areas or at local markets. ATMs are available in major towns and cities.</a:t>
            </a:r>
          </a:p>
          <a:p>
            <a:pPr marL="171450" indent="-171450">
              <a:lnSpc>
                <a:spcPct val="150000"/>
              </a:lnSpc>
              <a:buClr>
                <a:schemeClr val="accent6"/>
              </a:buClr>
              <a:buSzPct val="100000"/>
              <a:buFont typeface="Wingdings" panose="05000000000000000000" pitchFamily="2" charset="2"/>
              <a:buChar char="ü"/>
            </a:pPr>
            <a:r>
              <a:rPr lang="en-GB" sz="1200" dirty="0">
                <a:solidFill>
                  <a:schemeClr val="tx1">
                    <a:lumMod val="75000"/>
                    <a:lumOff val="25000"/>
                  </a:schemeClr>
                </a:solidFill>
                <a:latin typeface="Roboto  "/>
                <a:cs typeface="Roboto  "/>
              </a:rPr>
              <a:t>Sri Lanka uses </a:t>
            </a:r>
            <a:r>
              <a:rPr lang="en-GB" sz="1200" b="1" dirty="0">
                <a:solidFill>
                  <a:schemeClr val="tx1">
                    <a:lumMod val="75000"/>
                    <a:lumOff val="25000"/>
                  </a:schemeClr>
                </a:solidFill>
                <a:latin typeface="Roboto  "/>
                <a:cs typeface="Roboto  "/>
              </a:rPr>
              <a:t>Type D</a:t>
            </a:r>
            <a:r>
              <a:rPr lang="en-GB" sz="1200" dirty="0">
                <a:solidFill>
                  <a:schemeClr val="tx1">
                    <a:lumMod val="75000"/>
                    <a:lumOff val="25000"/>
                  </a:schemeClr>
                </a:solidFill>
                <a:latin typeface="Roboto  "/>
                <a:cs typeface="Roboto  "/>
              </a:rPr>
              <a:t>, </a:t>
            </a:r>
            <a:r>
              <a:rPr lang="en-GB" sz="1200" b="1" dirty="0">
                <a:solidFill>
                  <a:schemeClr val="tx1">
                    <a:lumMod val="75000"/>
                    <a:lumOff val="25000"/>
                  </a:schemeClr>
                </a:solidFill>
                <a:latin typeface="Roboto  "/>
                <a:cs typeface="Roboto  "/>
              </a:rPr>
              <a:t>Type M</a:t>
            </a:r>
            <a:r>
              <a:rPr lang="en-GB" sz="1200" dirty="0">
                <a:solidFill>
                  <a:schemeClr val="tx1">
                    <a:lumMod val="75000"/>
                    <a:lumOff val="25000"/>
                  </a:schemeClr>
                </a:solidFill>
                <a:latin typeface="Roboto  "/>
                <a:cs typeface="Roboto  "/>
              </a:rPr>
              <a:t>, and </a:t>
            </a:r>
            <a:r>
              <a:rPr lang="en-GB" sz="1200" b="1" dirty="0">
                <a:solidFill>
                  <a:schemeClr val="tx1">
                    <a:lumMod val="75000"/>
                    <a:lumOff val="25000"/>
                  </a:schemeClr>
                </a:solidFill>
                <a:latin typeface="Roboto  "/>
                <a:cs typeface="Roboto  "/>
              </a:rPr>
              <a:t>Type G </a:t>
            </a:r>
            <a:r>
              <a:rPr lang="en-GB" sz="1200" dirty="0">
                <a:solidFill>
                  <a:schemeClr val="tx1">
                    <a:lumMod val="75000"/>
                    <a:lumOff val="25000"/>
                  </a:schemeClr>
                </a:solidFill>
                <a:latin typeface="Roboto  "/>
                <a:cs typeface="Roboto  "/>
              </a:rPr>
              <a:t>electrical outlets, with a standard voltage of 230V and a frequency of 50Hz. If your devices use a different plug type, you'll need a power adapter to charge them.</a:t>
            </a:r>
          </a:p>
          <a:p>
            <a:pPr>
              <a:lnSpc>
                <a:spcPct val="150000"/>
              </a:lnSpc>
              <a:buClr>
                <a:schemeClr val="accent6"/>
              </a:buClr>
              <a:buSzPct val="100000"/>
            </a:pPr>
            <a:r>
              <a:rPr lang="en-GB" sz="1200" b="1" dirty="0">
                <a:solidFill>
                  <a:schemeClr val="accent6"/>
                </a:solidFill>
                <a:latin typeface="Roboto  "/>
                <a:cs typeface="Roboto  "/>
              </a:rPr>
              <a:t>Continued →</a:t>
            </a:r>
            <a:endParaRPr lang="en-US" sz="1200" b="1" dirty="0">
              <a:solidFill>
                <a:schemeClr val="accent6"/>
              </a:solidFill>
              <a:latin typeface="Roboto  "/>
              <a:cs typeface="Roboto  "/>
            </a:endParaRPr>
          </a:p>
        </p:txBody>
      </p:sp>
      <p:sp>
        <p:nvSpPr>
          <p:cNvPr id="10" name="AutoShape 3"/>
          <p:cNvSpPr>
            <a:spLocks noChangeAspect="1" noChangeArrowheads="1" noTextEdit="1"/>
          </p:cNvSpPr>
          <p:nvPr/>
        </p:nvSpPr>
        <p:spPr bwMode="auto">
          <a:xfrm>
            <a:off x="10331698" y="1422401"/>
            <a:ext cx="484717" cy="683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17" name="TextBox 16">
            <a:extLst>
              <a:ext uri="{FF2B5EF4-FFF2-40B4-BE49-F238E27FC236}">
                <a16:creationId xmlns:a16="http://schemas.microsoft.com/office/drawing/2014/main" id="{6FFC6081-DB02-5E5B-AA60-7399EF59886F}"/>
              </a:ext>
            </a:extLst>
          </p:cNvPr>
          <p:cNvSpPr txBox="1"/>
          <p:nvPr/>
        </p:nvSpPr>
        <p:spPr>
          <a:xfrm>
            <a:off x="716390" y="640947"/>
            <a:ext cx="5357913" cy="646331"/>
          </a:xfrm>
          <a:prstGeom prst="rect">
            <a:avLst/>
          </a:prstGeom>
          <a:noFill/>
        </p:spPr>
        <p:txBody>
          <a:bodyPr wrap="square" rtlCol="0">
            <a:spAutoFit/>
          </a:bodyPr>
          <a:lstStyle/>
          <a:p>
            <a:r>
              <a:rPr lang="en-US" sz="3600" b="1" dirty="0">
                <a:solidFill>
                  <a:schemeClr val="tx1">
                    <a:lumMod val="75000"/>
                    <a:lumOff val="25000"/>
                  </a:schemeClr>
                </a:solidFill>
                <a:latin typeface="Montserrat Black"/>
                <a:cs typeface="Montserrat Black"/>
              </a:rPr>
              <a:t>Know before you go!</a:t>
            </a:r>
          </a:p>
        </p:txBody>
      </p:sp>
      <p:sp>
        <p:nvSpPr>
          <p:cNvPr id="4" name="Right Triangle 3">
            <a:extLst>
              <a:ext uri="{FF2B5EF4-FFF2-40B4-BE49-F238E27FC236}">
                <a16:creationId xmlns:a16="http://schemas.microsoft.com/office/drawing/2014/main" id="{7FFB0F3D-8D93-3642-6EEF-B7EF08AA12EE}"/>
              </a:ext>
            </a:extLst>
          </p:cNvPr>
          <p:cNvSpPr/>
          <p:nvPr/>
        </p:nvSpPr>
        <p:spPr>
          <a:xfrm>
            <a:off x="7146523" y="5386080"/>
            <a:ext cx="798207" cy="798207"/>
          </a:xfrm>
          <a:prstGeom prst="r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Tree>
    <p:extLst>
      <p:ext uri="{BB962C8B-B14F-4D97-AF65-F5344CB8AC3E}">
        <p14:creationId xmlns:p14="http://schemas.microsoft.com/office/powerpoint/2010/main" val="38720901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B7618FF7BAB6F46893695DF549057F8" ma:contentTypeVersion="15" ma:contentTypeDescription="Create a new document." ma:contentTypeScope="" ma:versionID="d710abc99daad57825885da0a29b6c93">
  <xsd:schema xmlns:xsd="http://www.w3.org/2001/XMLSchema" xmlns:xs="http://www.w3.org/2001/XMLSchema" xmlns:p="http://schemas.microsoft.com/office/2006/metadata/properties" xmlns:ns2="7623fb78-34d0-4ca6-b264-0f2344d73f4b" xmlns:ns3="5bfa9d5f-91d3-433e-9389-fb7549f5cac9" targetNamespace="http://schemas.microsoft.com/office/2006/metadata/properties" ma:root="true" ma:fieldsID="a4ef31c29874b91c2a3ccdc8b74526d9" ns2:_="" ns3:_="">
    <xsd:import namespace="7623fb78-34d0-4ca6-b264-0f2344d73f4b"/>
    <xsd:import namespace="5bfa9d5f-91d3-433e-9389-fb7549f5cac9"/>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DateTaken" minOccurs="0"/>
                <xsd:element ref="ns2:MediaLengthInSeconds" minOccurs="0"/>
                <xsd:element ref="ns2:MediaServiceLocation"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623fb78-34d0-4ca6-b264-0f2344d73f4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3168b233-32c8-4db0-a40b-9729303f45b3"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bfa9d5f-91d3-433e-9389-fb7549f5cac9"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eee3b62-f788-4800-85c5-700453a4fa12}" ma:internalName="TaxCatchAll" ma:showField="CatchAllData" ma:web="5bfa9d5f-91d3-433e-9389-fb7549f5cac9">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623fb78-34d0-4ca6-b264-0f2344d73f4b">
      <Terms xmlns="http://schemas.microsoft.com/office/infopath/2007/PartnerControls"/>
    </lcf76f155ced4ddcb4097134ff3c332f>
    <TaxCatchAll xmlns="5bfa9d5f-91d3-433e-9389-fb7549f5cac9" xsi:nil="true"/>
  </documentManagement>
</p:properties>
</file>

<file path=customXml/itemProps1.xml><?xml version="1.0" encoding="utf-8"?>
<ds:datastoreItem xmlns:ds="http://schemas.openxmlformats.org/officeDocument/2006/customXml" ds:itemID="{A8A68EEE-9D1D-4309-962B-A7B440C3C06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623fb78-34d0-4ca6-b264-0f2344d73f4b"/>
    <ds:schemaRef ds:uri="5bfa9d5f-91d3-433e-9389-fb7549f5ca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18626E1-6C6C-470E-B7DE-9D817F845D39}">
  <ds:schemaRefs>
    <ds:schemaRef ds:uri="http://schemas.microsoft.com/sharepoint/v3/contenttype/forms"/>
  </ds:schemaRefs>
</ds:datastoreItem>
</file>

<file path=customXml/itemProps3.xml><?xml version="1.0" encoding="utf-8"?>
<ds:datastoreItem xmlns:ds="http://schemas.openxmlformats.org/officeDocument/2006/customXml" ds:itemID="{C9C1B721-A56B-43BB-A46E-24DD17FC5549}">
  <ds:schemaRefs>
    <ds:schemaRef ds:uri="http://schemas.microsoft.com/office/2006/metadata/properties"/>
    <ds:schemaRef ds:uri="http://schemas.microsoft.com/office/infopath/2007/PartnerControls"/>
    <ds:schemaRef ds:uri="7623fb78-34d0-4ca6-b264-0f2344d73f4b"/>
    <ds:schemaRef ds:uri="5bfa9d5f-91d3-433e-9389-fb7549f5cac9"/>
  </ds:schemaRefs>
</ds:datastoreItem>
</file>

<file path=docProps/app.xml><?xml version="1.0" encoding="utf-8"?>
<Properties xmlns="http://schemas.openxmlformats.org/officeDocument/2006/extended-properties" xmlns:vt="http://schemas.openxmlformats.org/officeDocument/2006/docPropsVTypes">
  <TotalTime>864</TotalTime>
  <Words>1615</Words>
  <Application>Microsoft Office PowerPoint</Application>
  <PresentationFormat>Widescreen</PresentationFormat>
  <Paragraphs>195</Paragraphs>
  <Slides>18</Slides>
  <Notes>1</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18</vt:i4>
      </vt:variant>
    </vt:vector>
  </HeadingPairs>
  <TitlesOfParts>
    <vt:vector size="31" baseType="lpstr">
      <vt:lpstr>Arial</vt:lpstr>
      <vt:lpstr>Calibri</vt:lpstr>
      <vt:lpstr>Calibri Light</vt:lpstr>
      <vt:lpstr>Hind Bold</vt:lpstr>
      <vt:lpstr>Hind Light</vt:lpstr>
      <vt:lpstr>Hind Medium</vt:lpstr>
      <vt:lpstr>Hind Regular</vt:lpstr>
      <vt:lpstr>Montserrat</vt:lpstr>
      <vt:lpstr>Montserrat Black</vt:lpstr>
      <vt:lpstr>Montserrat Light</vt:lpstr>
      <vt:lpstr>Roboto  </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 MacPherson</dc:creator>
  <cp:lastModifiedBy>Anna Ludnow</cp:lastModifiedBy>
  <cp:revision>19</cp:revision>
  <dcterms:created xsi:type="dcterms:W3CDTF">2023-09-15T08:20:19Z</dcterms:created>
  <dcterms:modified xsi:type="dcterms:W3CDTF">2025-04-04T07:54:51Z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0x0101009B7618FF7BAB6F46893695DF549057F8</vt:lpwstr>
  </property>
</Properties>
</file>