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75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7" r:id="rId14"/>
    <p:sldId id="266" r:id="rId15"/>
    <p:sldId id="267" r:id="rId16"/>
    <p:sldId id="268" r:id="rId17"/>
    <p:sldId id="269" r:id="rId18"/>
    <p:sldId id="270" r:id="rId19"/>
    <p:sldId id="279" r:id="rId20"/>
    <p:sldId id="276" r:id="rId21"/>
    <p:sldId id="271" r:id="rId22"/>
    <p:sldId id="272" r:id="rId23"/>
    <p:sldId id="273" r:id="rId24"/>
    <p:sldId id="278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 Smith" userId="e94cc801-2eec-480e-ae3c-2087c79fc22d" providerId="ADAL" clId="{CCFC413B-622A-4214-9D69-80B5E50F9D24}"/>
    <pc:docChg chg="undo custSel addSld modSld">
      <pc:chgData name="Matt Smith" userId="e94cc801-2eec-480e-ae3c-2087c79fc22d" providerId="ADAL" clId="{CCFC413B-622A-4214-9D69-80B5E50F9D24}" dt="2025-05-01T13:46:39.948" v="709" actId="20577"/>
      <pc:docMkLst>
        <pc:docMk/>
      </pc:docMkLst>
      <pc:sldChg chg="addSp delSp modSp mod">
        <pc:chgData name="Matt Smith" userId="e94cc801-2eec-480e-ae3c-2087c79fc22d" providerId="ADAL" clId="{CCFC413B-622A-4214-9D69-80B5E50F9D24}" dt="2025-05-01T13:44:03.566" v="631" actId="1076"/>
        <pc:sldMkLst>
          <pc:docMk/>
          <pc:sldMk cId="2172887207" sldId="256"/>
        </pc:sldMkLst>
        <pc:picChg chg="add mod modCrop">
          <ac:chgData name="Matt Smith" userId="e94cc801-2eec-480e-ae3c-2087c79fc22d" providerId="ADAL" clId="{CCFC413B-622A-4214-9D69-80B5E50F9D24}" dt="2025-05-01T13:44:03.566" v="631" actId="1076"/>
          <ac:picMkLst>
            <pc:docMk/>
            <pc:sldMk cId="2172887207" sldId="256"/>
            <ac:picMk id="4" creationId="{29E4223B-9307-488F-99C1-0DB35FEF3CBD}"/>
          </ac:picMkLst>
        </pc:picChg>
        <pc:picChg chg="del">
          <ac:chgData name="Matt Smith" userId="e94cc801-2eec-480e-ae3c-2087c79fc22d" providerId="ADAL" clId="{CCFC413B-622A-4214-9D69-80B5E50F9D24}" dt="2025-05-01T13:43:39.067" v="625" actId="478"/>
          <ac:picMkLst>
            <pc:docMk/>
            <pc:sldMk cId="2172887207" sldId="256"/>
            <ac:picMk id="1026" creationId="{9A4CA198-C528-4928-9835-12C20F08C0D4}"/>
          </ac:picMkLst>
        </pc:picChg>
      </pc:sldChg>
      <pc:sldChg chg="modSp mod">
        <pc:chgData name="Matt Smith" userId="e94cc801-2eec-480e-ae3c-2087c79fc22d" providerId="ADAL" clId="{CCFC413B-622A-4214-9D69-80B5E50F9D24}" dt="2025-05-01T12:06:00.786" v="42" actId="20577"/>
        <pc:sldMkLst>
          <pc:docMk/>
          <pc:sldMk cId="1088321648" sldId="268"/>
        </pc:sldMkLst>
        <pc:spChg chg="mod">
          <ac:chgData name="Matt Smith" userId="e94cc801-2eec-480e-ae3c-2087c79fc22d" providerId="ADAL" clId="{CCFC413B-622A-4214-9D69-80B5E50F9D24}" dt="2025-05-01T12:06:00.786" v="42" actId="20577"/>
          <ac:spMkLst>
            <pc:docMk/>
            <pc:sldMk cId="1088321648" sldId="268"/>
            <ac:spMk id="3" creationId="{42CF3D4C-517D-E539-B180-ED02F9B4B54F}"/>
          </ac:spMkLst>
        </pc:spChg>
      </pc:sldChg>
      <pc:sldChg chg="modSp mod">
        <pc:chgData name="Matt Smith" userId="e94cc801-2eec-480e-ae3c-2087c79fc22d" providerId="ADAL" clId="{CCFC413B-622A-4214-9D69-80B5E50F9D24}" dt="2025-05-01T13:27:04.298" v="97" actId="20577"/>
        <pc:sldMkLst>
          <pc:docMk/>
          <pc:sldMk cId="173168351" sldId="269"/>
        </pc:sldMkLst>
        <pc:spChg chg="mod">
          <ac:chgData name="Matt Smith" userId="e94cc801-2eec-480e-ae3c-2087c79fc22d" providerId="ADAL" clId="{CCFC413B-622A-4214-9D69-80B5E50F9D24}" dt="2025-05-01T13:27:04.298" v="97" actId="20577"/>
          <ac:spMkLst>
            <pc:docMk/>
            <pc:sldMk cId="173168351" sldId="269"/>
            <ac:spMk id="3" creationId="{42CF3D4C-517D-E539-B180-ED02F9B4B54F}"/>
          </ac:spMkLst>
        </pc:spChg>
      </pc:sldChg>
      <pc:sldChg chg="modSp mod">
        <pc:chgData name="Matt Smith" userId="e94cc801-2eec-480e-ae3c-2087c79fc22d" providerId="ADAL" clId="{CCFC413B-622A-4214-9D69-80B5E50F9D24}" dt="2025-05-01T13:30:02.227" v="565" actId="207"/>
        <pc:sldMkLst>
          <pc:docMk/>
          <pc:sldMk cId="2673619427" sldId="270"/>
        </pc:sldMkLst>
        <pc:spChg chg="mod">
          <ac:chgData name="Matt Smith" userId="e94cc801-2eec-480e-ae3c-2087c79fc22d" providerId="ADAL" clId="{CCFC413B-622A-4214-9D69-80B5E50F9D24}" dt="2025-05-01T13:30:02.227" v="565" actId="207"/>
          <ac:spMkLst>
            <pc:docMk/>
            <pc:sldMk cId="2673619427" sldId="270"/>
            <ac:spMk id="3" creationId="{42CF3D4C-517D-E539-B180-ED02F9B4B54F}"/>
          </ac:spMkLst>
        </pc:spChg>
      </pc:sldChg>
      <pc:sldChg chg="modSp mod">
        <pc:chgData name="Matt Smith" userId="e94cc801-2eec-480e-ae3c-2087c79fc22d" providerId="ADAL" clId="{CCFC413B-622A-4214-9D69-80B5E50F9D24}" dt="2025-05-01T13:30:34.954" v="624" actId="20577"/>
        <pc:sldMkLst>
          <pc:docMk/>
          <pc:sldMk cId="3537155554" sldId="276"/>
        </pc:sldMkLst>
        <pc:spChg chg="mod">
          <ac:chgData name="Matt Smith" userId="e94cc801-2eec-480e-ae3c-2087c79fc22d" providerId="ADAL" clId="{CCFC413B-622A-4214-9D69-80B5E50F9D24}" dt="2025-05-01T13:30:34.954" v="624" actId="20577"/>
          <ac:spMkLst>
            <pc:docMk/>
            <pc:sldMk cId="3537155554" sldId="276"/>
            <ac:spMk id="3" creationId="{C06B9236-DE29-7265-4DB2-CACBB2757A88}"/>
          </ac:spMkLst>
        </pc:spChg>
      </pc:sldChg>
      <pc:sldChg chg="modSp add mod">
        <pc:chgData name="Matt Smith" userId="e94cc801-2eec-480e-ae3c-2087c79fc22d" providerId="ADAL" clId="{CCFC413B-622A-4214-9D69-80B5E50F9D24}" dt="2025-05-01T13:46:39.948" v="709" actId="20577"/>
        <pc:sldMkLst>
          <pc:docMk/>
          <pc:sldMk cId="3036908881" sldId="279"/>
        </pc:sldMkLst>
        <pc:spChg chg="mod">
          <ac:chgData name="Matt Smith" userId="e94cc801-2eec-480e-ae3c-2087c79fc22d" providerId="ADAL" clId="{CCFC413B-622A-4214-9D69-80B5E50F9D24}" dt="2025-05-01T13:46:31.621" v="662" actId="14100"/>
          <ac:spMkLst>
            <pc:docMk/>
            <pc:sldMk cId="3036908881" sldId="279"/>
            <ac:spMk id="2" creationId="{3D8C81F0-B430-11A9-F621-CE20A7F02D4F}"/>
          </ac:spMkLst>
        </pc:spChg>
        <pc:spChg chg="mod">
          <ac:chgData name="Matt Smith" userId="e94cc801-2eec-480e-ae3c-2087c79fc22d" providerId="ADAL" clId="{CCFC413B-622A-4214-9D69-80B5E50F9D24}" dt="2025-05-01T13:46:39.948" v="709" actId="20577"/>
          <ac:spMkLst>
            <pc:docMk/>
            <pc:sldMk cId="3036908881" sldId="279"/>
            <ac:spMk id="3" creationId="{42CF3D4C-517D-E539-B180-ED02F9B4B54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1D12-71BF-428C-ADA2-68648A3185FB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F54-3704-4997-A181-26FEFF93E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732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1D12-71BF-428C-ADA2-68648A3185FB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F54-3704-4997-A181-26FEFF93E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577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1D12-71BF-428C-ADA2-68648A3185FB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F54-3704-4997-A181-26FEFF93E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15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1D12-71BF-428C-ADA2-68648A3185FB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F54-3704-4997-A181-26FEFF93E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700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1D12-71BF-428C-ADA2-68648A3185FB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F54-3704-4997-A181-26FEFF93E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62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1D12-71BF-428C-ADA2-68648A3185FB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F54-3704-4997-A181-26FEFF93E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819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1D12-71BF-428C-ADA2-68648A3185FB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F54-3704-4997-A181-26FEFF93E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54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1D12-71BF-428C-ADA2-68648A3185FB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F54-3704-4997-A181-26FEFF93E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952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1D12-71BF-428C-ADA2-68648A3185FB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F54-3704-4997-A181-26FEFF93E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3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1D12-71BF-428C-ADA2-68648A3185FB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F54-3704-4997-A181-26FEFF93E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48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1D12-71BF-428C-ADA2-68648A3185FB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F54-3704-4997-A181-26FEFF93E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723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81D12-71BF-428C-ADA2-68648A3185FB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BEF54-3704-4997-A181-26FEFF93E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959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aludnow@downlands.org" TargetMode="External"/><Relationship Id="rId2" Type="http://schemas.openxmlformats.org/officeDocument/2006/relationships/hyperlink" Target="https://indianvisaonline.gov.in/evisa/tvoa.htm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B225693-6855-8011-D044-B0024E199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45" y="4269906"/>
            <a:ext cx="2848131" cy="212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A04FB1C-0C7F-9A01-9EB6-9615F5FE8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937" y="4269906"/>
            <a:ext cx="2848131" cy="212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4CA9655-BFA2-1F32-A39F-67B9F032D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028" y="4269906"/>
            <a:ext cx="2848131" cy="212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E4223B-9307-488F-99C1-0DB35FEF3C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5" b="20490"/>
          <a:stretch/>
        </p:blipFill>
        <p:spPr>
          <a:xfrm>
            <a:off x="2378247" y="302003"/>
            <a:ext cx="4387505" cy="372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887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4051C-045A-4ED5-A24E-50EE3CF8A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4697"/>
            <a:ext cx="9031458" cy="1122010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latin typeface="Berlin Sans FB" panose="020E0602020502020306" pitchFamily="34" charset="0"/>
              </a:rPr>
              <a:t>Saturday 19</a:t>
            </a:r>
            <a:r>
              <a:rPr lang="en-GB" b="1" baseline="30000" dirty="0">
                <a:latin typeface="Berlin Sans FB" panose="020E0602020502020306" pitchFamily="34" charset="0"/>
              </a:rPr>
              <a:t>th</a:t>
            </a:r>
            <a:r>
              <a:rPr lang="en-GB" b="1" dirty="0">
                <a:latin typeface="Berlin Sans FB" panose="020E0602020502020306" pitchFamily="34" charset="0"/>
              </a:rPr>
              <a:t> July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EE55C-310A-416E-B249-E6E71DEE7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589" y="1077313"/>
            <a:ext cx="8708821" cy="5780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	</a:t>
            </a: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None/>
            </a:pPr>
            <a:endParaRPr lang="en-GB" dirty="0">
              <a:latin typeface="Berlin Sans FB" panose="020E0602020502020306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4E76019-509F-4E13-A759-B46A124F348A}"/>
              </a:ext>
            </a:extLst>
          </p:cNvPr>
          <p:cNvSpPr txBox="1">
            <a:spLocks/>
          </p:cNvSpPr>
          <p:nvPr/>
        </p:nvSpPr>
        <p:spPr>
          <a:xfrm>
            <a:off x="0" y="912580"/>
            <a:ext cx="8708821" cy="57806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07:30 </a:t>
            </a:r>
            <a:r>
              <a:rPr lang="en-GB" dirty="0">
                <a:latin typeface="Berlin Sans FB" panose="020E0602020502020306" pitchFamily="34" charset="0"/>
              </a:rPr>
              <a:t>Breakfast in hotel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08:30 </a:t>
            </a:r>
            <a:r>
              <a:rPr lang="en-GB" dirty="0">
                <a:latin typeface="Berlin Sans FB" panose="020E0602020502020306" pitchFamily="34" charset="0"/>
              </a:rPr>
              <a:t>Depart for tour of Elliot Beach, </a:t>
            </a:r>
            <a:r>
              <a:rPr lang="en-GB" dirty="0" err="1">
                <a:latin typeface="Berlin Sans FB" panose="020E0602020502020306" pitchFamily="34" charset="0"/>
              </a:rPr>
              <a:t>Ashtalakshmi</a:t>
            </a:r>
            <a:r>
              <a:rPr lang="en-GB" dirty="0">
                <a:latin typeface="Berlin Sans FB" panose="020E0602020502020306" pitchFamily="34" charset="0"/>
              </a:rPr>
              <a:t> 	Temple &amp; </a:t>
            </a:r>
            <a:r>
              <a:rPr lang="en-GB" dirty="0" err="1">
                <a:latin typeface="Berlin Sans FB" panose="020E0602020502020306" pitchFamily="34" charset="0"/>
              </a:rPr>
              <a:t>Mylapore</a:t>
            </a:r>
            <a:r>
              <a:rPr lang="en-GB" dirty="0">
                <a:latin typeface="Berlin Sans FB" panose="020E0602020502020306" pitchFamily="34" charset="0"/>
              </a:rPr>
              <a:t> Markets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15:00 </a:t>
            </a:r>
            <a:r>
              <a:rPr lang="en-GB" dirty="0">
                <a:latin typeface="Berlin Sans FB" panose="020E0602020502020306" pitchFamily="34" charset="0"/>
              </a:rPr>
              <a:t>Back to Hotel </a:t>
            </a:r>
            <a:r>
              <a:rPr lang="en-GB" dirty="0" err="1">
                <a:latin typeface="Berlin Sans FB" panose="020E0602020502020306" pitchFamily="34" charset="0"/>
              </a:rPr>
              <a:t>Halez</a:t>
            </a:r>
            <a:r>
              <a:rPr lang="en-GB" dirty="0">
                <a:latin typeface="Berlin Sans FB" panose="020E0602020502020306" pitchFamily="34" charset="0"/>
              </a:rPr>
              <a:t> for showers and final packing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17:30</a:t>
            </a:r>
            <a:r>
              <a:rPr lang="en-GB" dirty="0">
                <a:latin typeface="Berlin Sans FB" panose="020E0602020502020306" pitchFamily="34" charset="0"/>
              </a:rPr>
              <a:t> Depart from Hotel </a:t>
            </a:r>
            <a:r>
              <a:rPr lang="en-GB" dirty="0" err="1">
                <a:latin typeface="Berlin Sans FB" panose="020E0602020502020306" pitchFamily="34" charset="0"/>
              </a:rPr>
              <a:t>Halez</a:t>
            </a:r>
            <a:endParaRPr lang="en-GB" dirty="0"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18:30</a:t>
            </a:r>
            <a:r>
              <a:rPr lang="en-GB" dirty="0">
                <a:latin typeface="Berlin Sans FB" panose="020E0602020502020306" pitchFamily="34" charset="0"/>
              </a:rPr>
              <a:t> Check in for flight EK 547 to Dubai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20:00 </a:t>
            </a:r>
            <a:r>
              <a:rPr lang="en-GB" dirty="0">
                <a:latin typeface="Berlin Sans FB" panose="020E0602020502020306" pitchFamily="34" charset="0"/>
              </a:rPr>
              <a:t>Depart on flight EK 547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Berlin Sans FB" panose="020E0602020502020306" pitchFamily="34" charset="0"/>
            </a:endParaRPr>
          </a:p>
        </p:txBody>
      </p:sp>
      <p:pic>
        <p:nvPicPr>
          <p:cNvPr id="3074" name="Picture 2" descr="Valia on Twitter: &quot;Today we went ahead and had a simple ceremony at the  gorgeous Ashtalakshmi Temple in Besant Nagar. Neither of us is religious,  but we couldn't have picked a better">
            <a:extLst>
              <a:ext uri="{FF2B5EF4-FFF2-40B4-BE49-F238E27FC236}">
                <a16:creationId xmlns:a16="http://schemas.microsoft.com/office/drawing/2014/main" id="{01CEB76B-AA06-48D7-95BB-AB8EFA363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789" y="5310849"/>
            <a:ext cx="2685621" cy="126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460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4051C-045A-4ED5-A24E-50EE3CF8A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4697"/>
            <a:ext cx="9031458" cy="1122010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latin typeface="Berlin Sans FB" panose="020E0602020502020306" pitchFamily="34" charset="0"/>
              </a:rPr>
              <a:t>Sunday 20</a:t>
            </a:r>
            <a:r>
              <a:rPr lang="en-GB" b="1" baseline="30000" dirty="0">
                <a:latin typeface="Berlin Sans FB" panose="020E0602020502020306" pitchFamily="34" charset="0"/>
              </a:rPr>
              <a:t>th</a:t>
            </a:r>
            <a:r>
              <a:rPr lang="en-GB" b="1" dirty="0">
                <a:latin typeface="Berlin Sans FB" panose="020E0602020502020306" pitchFamily="34" charset="0"/>
              </a:rPr>
              <a:t>  July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EE55C-310A-416E-B249-E6E71DEE7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589" y="1077313"/>
            <a:ext cx="8708821" cy="5780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	</a:t>
            </a: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None/>
            </a:pPr>
            <a:endParaRPr lang="en-GB" dirty="0">
              <a:latin typeface="Berlin Sans FB" panose="020E0602020502020306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4E76019-509F-4E13-A759-B46A124F348A}"/>
              </a:ext>
            </a:extLst>
          </p:cNvPr>
          <p:cNvSpPr txBox="1">
            <a:spLocks/>
          </p:cNvSpPr>
          <p:nvPr/>
        </p:nvSpPr>
        <p:spPr>
          <a:xfrm>
            <a:off x="217589" y="987008"/>
            <a:ext cx="8708821" cy="5780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00:45 </a:t>
            </a:r>
            <a:r>
              <a:rPr lang="en-GB" dirty="0">
                <a:latin typeface="Berlin Sans FB" panose="020E0602020502020306" pitchFamily="34" charset="0"/>
              </a:rPr>
              <a:t>Arrive in Dubai airport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02:45 </a:t>
            </a:r>
            <a:r>
              <a:rPr lang="en-GB" dirty="0">
                <a:latin typeface="Berlin Sans FB" panose="020E0602020502020306" pitchFamily="34" charset="0"/>
              </a:rPr>
              <a:t>Depart on flight EK 11 to London Gatwick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07:20 </a:t>
            </a:r>
            <a:r>
              <a:rPr lang="en-GB" dirty="0">
                <a:latin typeface="Berlin Sans FB" panose="020E0602020502020306" pitchFamily="34" charset="0"/>
              </a:rPr>
              <a:t>Arrive in London Gatwick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08:00 </a:t>
            </a:r>
            <a:r>
              <a:rPr lang="en-GB" dirty="0">
                <a:latin typeface="Berlin Sans FB" panose="020E0602020502020306" pitchFamily="34" charset="0"/>
              </a:rPr>
              <a:t>Coach transfer leaves Gatwick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08:45</a:t>
            </a:r>
            <a:r>
              <a:rPr lang="en-GB" dirty="0">
                <a:latin typeface="Berlin Sans FB" panose="020E0602020502020306" pitchFamily="34" charset="0"/>
              </a:rPr>
              <a:t> Arrive back to Downlands for parents to collect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541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F1FE2-1D53-2766-C6B4-A57EF3D4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96" y="52113"/>
            <a:ext cx="7886700" cy="1325563"/>
          </a:xfrm>
        </p:spPr>
        <p:txBody>
          <a:bodyPr/>
          <a:lstStyle/>
          <a:p>
            <a:r>
              <a:rPr lang="en-US" b="1" dirty="0">
                <a:latin typeface="Berlin Sans FB" panose="020E0602020502020306" pitchFamily="34" charset="77"/>
              </a:rPr>
              <a:t>Kit List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467CF09-3D38-0E5F-8EFD-5BC8B9ADFF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6735567"/>
              </p:ext>
            </p:extLst>
          </p:nvPr>
        </p:nvGraphicFramePr>
        <p:xfrm>
          <a:off x="327896" y="1152824"/>
          <a:ext cx="8514412" cy="5486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514412">
                  <a:extLst>
                    <a:ext uri="{9D8B030D-6E8A-4147-A177-3AD203B41FA5}">
                      <a16:colId xmlns:a16="http://schemas.microsoft.com/office/drawing/2014/main" val="1886275369"/>
                    </a:ext>
                  </a:extLst>
                </a:gridCol>
              </a:tblGrid>
              <a:tr h="340787">
                <a:tc>
                  <a:txBody>
                    <a:bodyPr/>
                    <a:lstStyle/>
                    <a:p>
                      <a:r>
                        <a:rPr lang="en-US" sz="2400" u="sng">
                          <a:effectLst/>
                          <a:latin typeface="Berlin Sans FB" panose="020E0602020502020306" pitchFamily="34" charset="77"/>
                        </a:rPr>
                        <a:t>Clothing</a:t>
                      </a:r>
                      <a:endParaRPr lang="en-GB" sz="240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925937227"/>
                  </a:ext>
                </a:extLst>
              </a:tr>
              <a:tr h="340787"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  <a:latin typeface="Berlin Sans FB" panose="020E0602020502020306" pitchFamily="34" charset="77"/>
                        </a:rPr>
                        <a:t>Comfy shoes for walking around tourist sites/playing sports!</a:t>
                      </a:r>
                      <a:endParaRPr lang="en-GB" sz="24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3282861421"/>
                  </a:ext>
                </a:extLst>
              </a:tr>
              <a:tr h="340787"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  <a:latin typeface="Berlin Sans FB" panose="020E0602020502020306" pitchFamily="34" charset="77"/>
                        </a:rPr>
                        <a:t>Flip flops/sliders/sandals which can be taken off easily</a:t>
                      </a:r>
                      <a:endParaRPr lang="en-GB" sz="24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284387748"/>
                  </a:ext>
                </a:extLst>
              </a:tr>
              <a:tr h="642733">
                <a:tc>
                  <a:txBody>
                    <a:bodyPr/>
                    <a:lstStyle/>
                    <a:p>
                      <a:r>
                        <a:rPr lang="en-GB" sz="2400" dirty="0">
                          <a:effectLst/>
                          <a:latin typeface="Berlin Sans FB" panose="020E0602020502020306" pitchFamily="34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 trousers/skirt/shorts/dresses (with shoulders covered). These must not be above your knee caps.</a:t>
                      </a: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1550617362"/>
                  </a:ext>
                </a:extLst>
              </a:tr>
              <a:tr h="642733">
                <a:tc>
                  <a:txBody>
                    <a:bodyPr/>
                    <a:lstStyle/>
                    <a:p>
                      <a:r>
                        <a:rPr lang="en-GB" sz="2400" dirty="0">
                          <a:effectLst/>
                          <a:latin typeface="Berlin Sans FB" panose="020E0602020502020306" pitchFamily="34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T-shirts with sleeves (no strap tops at any times and not tight fitting)</a:t>
                      </a: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1030138880"/>
                  </a:ext>
                </a:extLst>
              </a:tr>
              <a:tr h="340787"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  <a:latin typeface="Berlin Sans FB" panose="020E0602020502020306" pitchFamily="34" charset="77"/>
                        </a:rPr>
                        <a:t>Scarf/shawl</a:t>
                      </a:r>
                      <a:endParaRPr lang="en-GB" sz="24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3421730308"/>
                  </a:ext>
                </a:extLst>
              </a:tr>
              <a:tr h="340787"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  <a:latin typeface="Berlin Sans FB" panose="020E0602020502020306" pitchFamily="34" charset="77"/>
                        </a:rPr>
                        <a:t>Sun hat</a:t>
                      </a:r>
                      <a:endParaRPr lang="en-GB" sz="24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1222059186"/>
                  </a:ext>
                </a:extLst>
              </a:tr>
              <a:tr h="340787"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  <a:latin typeface="Berlin Sans FB" panose="020E0602020502020306" pitchFamily="34" charset="77"/>
                        </a:rPr>
                        <a:t>Sun glasses</a:t>
                      </a:r>
                      <a:endParaRPr lang="en-GB" sz="24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3724557273"/>
                  </a:ext>
                </a:extLst>
              </a:tr>
              <a:tr h="340787"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Berlin Sans FB" panose="020E0602020502020306" pitchFamily="34" charset="77"/>
                        </a:rPr>
                        <a:t>Pyjamas (hotel air con can be quite cold!)</a:t>
                      </a:r>
                      <a:endParaRPr lang="en-GB" sz="24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225478830"/>
                  </a:ext>
                </a:extLst>
              </a:tr>
              <a:tr h="340787"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  <a:latin typeface="Berlin Sans FB" panose="020E0602020502020306" pitchFamily="34" charset="77"/>
                        </a:rPr>
                        <a:t>Swim suit (please be respectful)</a:t>
                      </a:r>
                      <a:endParaRPr lang="en-GB" sz="24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1551162450"/>
                  </a:ext>
                </a:extLst>
              </a:tr>
              <a:tr h="340787"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  <a:latin typeface="Berlin Sans FB" panose="020E0602020502020306" pitchFamily="34" charset="77"/>
                        </a:rPr>
                        <a:t>Changes of socks and underwear</a:t>
                      </a:r>
                      <a:endParaRPr lang="en-GB" sz="24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642050035"/>
                  </a:ext>
                </a:extLst>
              </a:tr>
              <a:tr h="340787"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  <a:latin typeface="Berlin Sans FB" panose="020E0602020502020306" pitchFamily="34" charset="77"/>
                        </a:rPr>
                        <a:t>India trip t-shirt</a:t>
                      </a:r>
                      <a:endParaRPr lang="en-GB" sz="24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558783608"/>
                  </a:ext>
                </a:extLst>
              </a:tr>
              <a:tr h="340787">
                <a:tc>
                  <a:txBody>
                    <a:bodyPr/>
                    <a:lstStyle/>
                    <a:p>
                      <a:r>
                        <a:rPr lang="en-GB" sz="2400" dirty="0">
                          <a:effectLst/>
                          <a:latin typeface="Berlin Sans FB" panose="020E0602020502020306" pitchFamily="34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Downlands polo shirt</a:t>
                      </a: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204158767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6BDF2B2-2ACC-86FC-DC64-928C46E06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7756" y="41958"/>
            <a:ext cx="605602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Baggage allowance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x 30kg hold luggage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x 10kg hand luggage 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x small personal item (hand bag/camera bag/small rucksack)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153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054C4-F2CD-0ECE-A85E-CD8B1D20B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0142D6E-A05A-3DF3-B4EF-9988C8F49B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21" y="251658"/>
            <a:ext cx="4631763" cy="61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07DF012A-59AB-C858-E032-7BC76C913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216" y="388407"/>
            <a:ext cx="4631763" cy="260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94EAC7B3-C0E2-327E-7EAC-65EA83147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869" y="3504144"/>
            <a:ext cx="4134110" cy="310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496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F1FE2-1D53-2766-C6B4-A57EF3D4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46" y="871"/>
            <a:ext cx="7886700" cy="1325563"/>
          </a:xfrm>
        </p:spPr>
        <p:txBody>
          <a:bodyPr/>
          <a:lstStyle/>
          <a:p>
            <a:r>
              <a:rPr lang="en-US" b="1" dirty="0">
                <a:latin typeface="Berlin Sans FB" panose="020E0602020502020306" pitchFamily="34" charset="77"/>
              </a:rPr>
              <a:t>Kit List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467CF09-3D38-0E5F-8EFD-5BC8B9ADFF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5663751"/>
              </p:ext>
            </p:extLst>
          </p:nvPr>
        </p:nvGraphicFramePr>
        <p:xfrm>
          <a:off x="407175" y="1071709"/>
          <a:ext cx="5723802" cy="5486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723802">
                  <a:extLst>
                    <a:ext uri="{9D8B030D-6E8A-4147-A177-3AD203B41FA5}">
                      <a16:colId xmlns:a16="http://schemas.microsoft.com/office/drawing/2014/main" val="1886275369"/>
                    </a:ext>
                  </a:extLst>
                </a:gridCol>
              </a:tblGrid>
              <a:tr h="304668">
                <a:tc>
                  <a:txBody>
                    <a:bodyPr/>
                    <a:lstStyle/>
                    <a:p>
                      <a:r>
                        <a:rPr lang="en-US" sz="2000" u="sng">
                          <a:effectLst/>
                          <a:latin typeface="Berlin Sans FB" panose="020E0602020502020306" pitchFamily="34" charset="77"/>
                        </a:rPr>
                        <a:t>Other</a:t>
                      </a:r>
                      <a:endParaRPr lang="en-GB" sz="200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1259868117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US" sz="2000" dirty="0">
                          <a:effectLst/>
                          <a:latin typeface="Berlin Sans FB" panose="020E0602020502020306" pitchFamily="34" charset="77"/>
                        </a:rPr>
                        <a:t>Any medication (labelled) </a:t>
                      </a:r>
                      <a:endParaRPr lang="en-GB" sz="20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2064000131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US" sz="2000" dirty="0">
                          <a:effectLst/>
                          <a:latin typeface="Berlin Sans FB" panose="020E0602020502020306" pitchFamily="34" charset="77"/>
                        </a:rPr>
                        <a:t>Day pack/small rucksack</a:t>
                      </a:r>
                      <a:endParaRPr lang="en-GB" sz="20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911817923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GB" sz="2000" dirty="0" err="1">
                          <a:effectLst/>
                          <a:latin typeface="Berlin Sans FB" panose="020E0602020502020306" pitchFamily="34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Suncream</a:t>
                      </a:r>
                      <a:r>
                        <a:rPr lang="en-GB" sz="2000" dirty="0">
                          <a:effectLst/>
                          <a:latin typeface="Berlin Sans FB" panose="020E0602020502020306" pitchFamily="34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(SPF 30 minimum, 50 is preferable)</a:t>
                      </a: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2780553628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GB" sz="2000" dirty="0">
                          <a:effectLst/>
                          <a:latin typeface="Berlin Sans FB" panose="020E0602020502020306" pitchFamily="34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After sun cream/gel</a:t>
                      </a: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3380505361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US" sz="2000" dirty="0">
                          <a:effectLst/>
                          <a:latin typeface="Berlin Sans FB" panose="020E0602020502020306" pitchFamily="34" charset="77"/>
                        </a:rPr>
                        <a:t>Toiletries</a:t>
                      </a:r>
                      <a:endParaRPr lang="en-GB" sz="20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158509913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GB" sz="2000" dirty="0">
                          <a:effectLst/>
                          <a:latin typeface="Berlin Sans FB" panose="020E0602020502020306" pitchFamily="34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Anti-bac gel</a:t>
                      </a: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828125219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US" sz="2000" dirty="0">
                          <a:effectLst/>
                          <a:latin typeface="Berlin Sans FB" panose="020E0602020502020306" pitchFamily="34" charset="77"/>
                        </a:rPr>
                        <a:t>Spending money (in cash, GBP)</a:t>
                      </a:r>
                      <a:endParaRPr lang="en-GB" sz="20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1108343701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US" sz="2000" dirty="0">
                          <a:effectLst/>
                          <a:latin typeface="Berlin Sans FB" panose="020E0602020502020306" pitchFamily="34" charset="77"/>
                        </a:rPr>
                        <a:t>Eye mask</a:t>
                      </a:r>
                      <a:endParaRPr lang="en-GB" sz="20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3692533051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US" sz="2000" dirty="0">
                          <a:effectLst/>
                          <a:latin typeface="Berlin Sans FB" panose="020E0602020502020306" pitchFamily="34" charset="77"/>
                        </a:rPr>
                        <a:t>Plug adapter (three pin – see photo)</a:t>
                      </a:r>
                      <a:endParaRPr lang="en-GB" sz="20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1400821812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US" sz="2000">
                          <a:effectLst/>
                          <a:latin typeface="Berlin Sans FB" panose="020E0602020502020306" pitchFamily="34" charset="77"/>
                        </a:rPr>
                        <a:t>Camera</a:t>
                      </a:r>
                      <a:endParaRPr lang="en-GB" sz="200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1043885340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US" sz="2000">
                          <a:effectLst/>
                          <a:latin typeface="Berlin Sans FB" panose="020E0602020502020306" pitchFamily="34" charset="77"/>
                        </a:rPr>
                        <a:t>Chargers</a:t>
                      </a:r>
                      <a:endParaRPr lang="en-GB" sz="200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3951655513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US" sz="2000">
                          <a:effectLst/>
                          <a:latin typeface="Berlin Sans FB" panose="020E0602020502020306" pitchFamily="34" charset="77"/>
                        </a:rPr>
                        <a:t>Portable battery packs</a:t>
                      </a:r>
                      <a:endParaRPr lang="en-GB" sz="200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4069750408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US" sz="2000">
                          <a:effectLst/>
                          <a:latin typeface="Berlin Sans FB" panose="020E0602020502020306" pitchFamily="34" charset="77"/>
                        </a:rPr>
                        <a:t>Watch/alarm clock</a:t>
                      </a:r>
                      <a:endParaRPr lang="en-GB" sz="200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2517497684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US" sz="2000" dirty="0">
                          <a:effectLst/>
                          <a:latin typeface="Berlin Sans FB" panose="020E0602020502020306" pitchFamily="34" charset="77"/>
                        </a:rPr>
                        <a:t>Money belt</a:t>
                      </a:r>
                      <a:endParaRPr lang="en-GB" sz="20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1296775397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US" sz="2000" dirty="0">
                          <a:effectLst/>
                          <a:latin typeface="Berlin Sans FB" panose="020E0602020502020306" pitchFamily="34" charset="77"/>
                        </a:rPr>
                        <a:t>Paracetamol, hayfever relief, Imodium and plasters</a:t>
                      </a:r>
                      <a:endParaRPr lang="en-GB" sz="20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1307649777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US" sz="2000" dirty="0">
                          <a:effectLst/>
                          <a:latin typeface="Berlin Sans FB" panose="020E0602020502020306" pitchFamily="34" charset="77"/>
                        </a:rPr>
                        <a:t>Travel sickness tablets</a:t>
                      </a:r>
                      <a:endParaRPr lang="en-GB" sz="2000" dirty="0">
                        <a:effectLst/>
                        <a:latin typeface="Berlin Sans FB" panose="020E0602020502020306" pitchFamily="34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2164860120"/>
                  </a:ext>
                </a:extLst>
              </a:tr>
              <a:tr h="304668">
                <a:tc>
                  <a:txBody>
                    <a:bodyPr/>
                    <a:lstStyle/>
                    <a:p>
                      <a:r>
                        <a:rPr lang="en-GB" sz="2000" dirty="0">
                          <a:effectLst/>
                          <a:latin typeface="Berlin Sans FB" panose="020E0602020502020306" pitchFamily="34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Evidence of vaccinations</a:t>
                      </a:r>
                    </a:p>
                  </a:txBody>
                  <a:tcPr marL="37747" marR="37747" marT="0" marB="0"/>
                </a:tc>
                <a:extLst>
                  <a:ext uri="{0D108BD9-81ED-4DB2-BD59-A6C34878D82A}">
                    <a16:rowId xmlns:a16="http://schemas.microsoft.com/office/drawing/2014/main" val="781458797"/>
                  </a:ext>
                </a:extLst>
              </a:tr>
            </a:tbl>
          </a:graphicData>
        </a:graphic>
      </p:graphicFrame>
      <p:pic>
        <p:nvPicPr>
          <p:cNvPr id="2050" name="Picture 2" descr="UK - India Adaptor | Nomad">
            <a:extLst>
              <a:ext uri="{FF2B5EF4-FFF2-40B4-BE49-F238E27FC236}">
                <a16:creationId xmlns:a16="http://schemas.microsoft.com/office/drawing/2014/main" id="{CC2E3164-A450-CFC4-F70A-2B239569A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908" y="245420"/>
            <a:ext cx="2458387" cy="245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873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C81F0-B430-11A9-F621-CE20A7F0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758" y="365127"/>
            <a:ext cx="7886700" cy="1325563"/>
          </a:xfrm>
        </p:spPr>
        <p:txBody>
          <a:bodyPr/>
          <a:lstStyle/>
          <a:p>
            <a:r>
              <a:rPr lang="en-US" b="1" dirty="0">
                <a:latin typeface="Berlin Sans FB" panose="020E0602020502020306" pitchFamily="34" charset="77"/>
              </a:rPr>
              <a:t>Visa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F3D4C-517D-E539-B180-ED02F9B4B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58" y="1555776"/>
            <a:ext cx="7886700" cy="51598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u="sng" dirty="0">
                <a:latin typeface="Berlin Sans FB" panose="020E0602020502020306" pitchFamily="34" charset="77"/>
              </a:rPr>
              <a:t>You will need:</a:t>
            </a:r>
          </a:p>
          <a:p>
            <a:r>
              <a:rPr lang="en-GB" b="0" i="0" dirty="0">
                <a:solidFill>
                  <a:srgbClr val="212529"/>
                </a:solidFill>
                <a:effectLst/>
                <a:latin typeface="Berlin Sans FB" panose="020E0602020502020306" pitchFamily="34" charset="77"/>
              </a:rPr>
              <a:t>Scanned Bio Page of the passport showing the Photograph and Details </a:t>
            </a:r>
            <a:endParaRPr lang="en-GB" dirty="0">
              <a:solidFill>
                <a:srgbClr val="FF0000"/>
              </a:solidFill>
              <a:latin typeface="Berlin Sans FB" panose="020E0602020502020306" pitchFamily="34" charset="77"/>
            </a:endParaRPr>
          </a:p>
          <a:p>
            <a:r>
              <a:rPr lang="en-GB" b="0" i="0" dirty="0">
                <a:effectLst/>
                <a:latin typeface="Berlin Sans FB" panose="020E0602020502020306" pitchFamily="34" charset="77"/>
              </a:rPr>
              <a:t>Photo with below:</a:t>
            </a:r>
          </a:p>
          <a:p>
            <a:pPr lvl="1" fontAlgn="ctr"/>
            <a:r>
              <a:rPr lang="en-GB" b="0" i="0" dirty="0">
                <a:effectLst/>
                <a:latin typeface="Berlin Sans FB" panose="020E0602020502020306" pitchFamily="34" charset="77"/>
              </a:rPr>
              <a:t>Format - JPEG</a:t>
            </a:r>
          </a:p>
          <a:p>
            <a:pPr lvl="1" fontAlgn="ctr"/>
            <a:r>
              <a:rPr lang="en-GB" b="0" i="0" dirty="0">
                <a:effectLst/>
                <a:latin typeface="Berlin Sans FB" panose="020E0602020502020306" pitchFamily="34" charset="77"/>
              </a:rPr>
              <a:t>Size</a:t>
            </a:r>
          </a:p>
          <a:p>
            <a:pPr marL="1200150" lvl="2" indent="-285750" fontAlgn="ctr"/>
            <a:r>
              <a:rPr lang="en-GB" b="0" i="0" dirty="0">
                <a:effectLst/>
                <a:latin typeface="Berlin Sans FB" panose="020E0602020502020306" pitchFamily="34" charset="77"/>
              </a:rPr>
              <a:t>Minimum 10 KB</a:t>
            </a:r>
          </a:p>
          <a:p>
            <a:pPr marL="1200150" lvl="2" indent="-285750" fontAlgn="ctr"/>
            <a:r>
              <a:rPr lang="en-GB" b="0" i="0" dirty="0">
                <a:effectLst/>
                <a:latin typeface="Berlin Sans FB" panose="020E0602020502020306" pitchFamily="34" charset="77"/>
              </a:rPr>
              <a:t>Maximum 1 MB</a:t>
            </a:r>
          </a:p>
          <a:p>
            <a:pPr lvl="1" fontAlgn="ctr"/>
            <a:r>
              <a:rPr lang="en-GB" b="0" i="0" dirty="0">
                <a:effectLst/>
                <a:latin typeface="Berlin Sans FB" panose="020E0602020502020306" pitchFamily="34" charset="77"/>
              </a:rPr>
              <a:t>The height and width of the Photo must be equal.</a:t>
            </a:r>
          </a:p>
          <a:p>
            <a:pPr lvl="1" fontAlgn="ctr"/>
            <a:r>
              <a:rPr lang="en-GB" b="0" i="0" dirty="0">
                <a:effectLst/>
                <a:latin typeface="Berlin Sans FB" panose="020E0602020502020306" pitchFamily="34" charset="77"/>
              </a:rPr>
              <a:t>Photo should present full face, front view, eyes open and without spectacles</a:t>
            </a:r>
          </a:p>
          <a:p>
            <a:pPr lvl="1" fontAlgn="ctr"/>
            <a:r>
              <a:rPr lang="en-GB" b="0" i="0" dirty="0" err="1">
                <a:effectLst/>
                <a:latin typeface="Berlin Sans FB" panose="020E0602020502020306" pitchFamily="34" charset="77"/>
              </a:rPr>
              <a:t>Center</a:t>
            </a:r>
            <a:r>
              <a:rPr lang="en-GB" b="0" i="0" dirty="0">
                <a:effectLst/>
                <a:latin typeface="Berlin Sans FB" panose="020E0602020502020306" pitchFamily="34" charset="77"/>
              </a:rPr>
              <a:t> head within frame and present full head from top of hair to bottom of chin</a:t>
            </a:r>
          </a:p>
          <a:p>
            <a:pPr lvl="1" fontAlgn="ctr"/>
            <a:r>
              <a:rPr lang="en-GB" b="0" i="0" dirty="0">
                <a:effectLst/>
                <a:latin typeface="Berlin Sans FB" panose="020E0602020502020306" pitchFamily="34" charset="77"/>
              </a:rPr>
              <a:t>Background should be plain light </a:t>
            </a:r>
            <a:r>
              <a:rPr lang="en-GB" b="0" i="0" dirty="0" err="1">
                <a:effectLst/>
                <a:latin typeface="Berlin Sans FB" panose="020E0602020502020306" pitchFamily="34" charset="77"/>
              </a:rPr>
              <a:t>colored</a:t>
            </a:r>
            <a:r>
              <a:rPr lang="en-GB" b="0" i="0" dirty="0">
                <a:effectLst/>
                <a:latin typeface="Berlin Sans FB" panose="020E0602020502020306" pitchFamily="34" charset="77"/>
              </a:rPr>
              <a:t> or white background.</a:t>
            </a:r>
          </a:p>
          <a:p>
            <a:pPr lvl="1" fontAlgn="ctr"/>
            <a:r>
              <a:rPr lang="en-GB" b="0" i="0" dirty="0">
                <a:effectLst/>
                <a:latin typeface="Berlin Sans FB" panose="020E0602020502020306" pitchFamily="34" charset="77"/>
              </a:rPr>
              <a:t>No shadows on the face or on the background.</a:t>
            </a:r>
          </a:p>
          <a:p>
            <a:pPr lvl="1" fontAlgn="ctr"/>
            <a:r>
              <a:rPr lang="en-GB" b="0" i="0" dirty="0">
                <a:effectLst/>
                <a:latin typeface="Berlin Sans FB" panose="020E0602020502020306" pitchFamily="34" charset="77"/>
              </a:rPr>
              <a:t>Without borders.</a:t>
            </a:r>
          </a:p>
          <a:p>
            <a:pPr marL="457200" lvl="1" indent="0" fontAlgn="ctr">
              <a:buNone/>
            </a:pPr>
            <a:endParaRPr lang="en-GB" b="0" i="0" dirty="0">
              <a:effectLst/>
              <a:latin typeface="-apple-system"/>
            </a:endParaRPr>
          </a:p>
          <a:p>
            <a:endParaRPr lang="en-GB" b="0" i="0" dirty="0">
              <a:effectLst/>
              <a:latin typeface="-apple-system"/>
            </a:endParaRPr>
          </a:p>
          <a:p>
            <a:endParaRPr lang="en-US" dirty="0"/>
          </a:p>
          <a:p>
            <a:pPr marL="0" indent="0">
              <a:buNone/>
            </a:pP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332524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C81F0-B430-11A9-F621-CE20A7F0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758" y="365127"/>
            <a:ext cx="7886700" cy="1325563"/>
          </a:xfrm>
        </p:spPr>
        <p:txBody>
          <a:bodyPr/>
          <a:lstStyle/>
          <a:p>
            <a:r>
              <a:rPr lang="en-US" b="1" dirty="0">
                <a:latin typeface="Berlin Sans FB" panose="020E0602020502020306" pitchFamily="34" charset="77"/>
              </a:rPr>
              <a:t>Visa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F3D4C-517D-E539-B180-ED02F9B4B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58" y="1555776"/>
            <a:ext cx="8216484" cy="5144827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Berlin Sans FB" panose="020E0602020502020306" pitchFamily="34" charset="77"/>
              </a:rPr>
              <a:t>You wont be able to apply until Friday 13</a:t>
            </a:r>
            <a:r>
              <a:rPr lang="en-US" baseline="30000" dirty="0">
                <a:latin typeface="Berlin Sans FB" panose="020E0602020502020306" pitchFamily="34" charset="77"/>
              </a:rPr>
              <a:t>th</a:t>
            </a:r>
            <a:r>
              <a:rPr lang="en-US" dirty="0">
                <a:latin typeface="Berlin Sans FB" panose="020E0602020502020306" pitchFamily="34" charset="77"/>
              </a:rPr>
              <a:t> June (30 days before arrival). Please do this ASAP from this date</a:t>
            </a:r>
          </a:p>
          <a:p>
            <a:r>
              <a:rPr lang="en-US" b="0" i="0" dirty="0">
                <a:effectLst/>
                <a:latin typeface="Berlin Sans FB" panose="020E0602020502020306" pitchFamily="34" charset="77"/>
              </a:rPr>
              <a:t>You will make your application at: </a:t>
            </a:r>
            <a:r>
              <a:rPr lang="en-US" b="0" i="0" dirty="0">
                <a:effectLst/>
                <a:latin typeface="Berlin Sans FB" panose="020E0602020502020306" pitchFamily="34" charset="77"/>
                <a:hlinkClick r:id="rId2"/>
              </a:rPr>
              <a:t>https://indianvisaonline.gov.in/evisa/tvoa.html</a:t>
            </a:r>
            <a:r>
              <a:rPr lang="en-US" b="0" i="0" dirty="0">
                <a:effectLst/>
                <a:latin typeface="Berlin Sans FB" panose="020E0602020502020306" pitchFamily="34" charset="77"/>
              </a:rPr>
              <a:t> </a:t>
            </a:r>
          </a:p>
          <a:p>
            <a:r>
              <a:rPr lang="en-US" dirty="0">
                <a:latin typeface="Berlin Sans FB" panose="020E0602020502020306" pitchFamily="34" charset="77"/>
              </a:rPr>
              <a:t>You will be applying for a 30 day e-Tourist visa</a:t>
            </a:r>
          </a:p>
          <a:p>
            <a:r>
              <a:rPr lang="en-US" dirty="0">
                <a:latin typeface="Berlin Sans FB" panose="020E0602020502020306" pitchFamily="34" charset="77"/>
              </a:rPr>
              <a:t>Further details are needed are in the information booklet</a:t>
            </a:r>
          </a:p>
          <a:p>
            <a:endParaRPr lang="en-US" dirty="0">
              <a:latin typeface="Berlin Sans FB" panose="020E0602020502020306" pitchFamily="34" charset="77"/>
            </a:endParaRPr>
          </a:p>
          <a:p>
            <a:r>
              <a:rPr lang="en-US" dirty="0">
                <a:solidFill>
                  <a:srgbClr val="FF0000"/>
                </a:solidFill>
                <a:latin typeface="Berlin Sans FB" panose="020E0602020502020306" pitchFamily="34" charset="77"/>
              </a:rPr>
              <a:t>When you have been granted your e-Visa and sent the documentation, please send to Anna Ludnow </a:t>
            </a:r>
            <a:r>
              <a:rPr lang="en-US" dirty="0">
                <a:solidFill>
                  <a:srgbClr val="FF0000"/>
                </a:solidFill>
                <a:latin typeface="Berlin Sans FB" panose="020E0602020502020306" pitchFamily="34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aludnow@downlands.org</a:t>
            </a:r>
            <a:r>
              <a:rPr lang="en-US" dirty="0">
                <a:solidFill>
                  <a:srgbClr val="FF0000"/>
                </a:solidFill>
                <a:latin typeface="Berlin Sans FB" panose="020E0602020502020306" pitchFamily="34" charset="77"/>
              </a:rPr>
              <a:t> by Monday 30th June. </a:t>
            </a:r>
            <a:endParaRPr lang="en-US" dirty="0">
              <a:latin typeface="Berlin Sans FB" panose="020E0602020502020306" pitchFamily="34" charset="77"/>
            </a:endParaRPr>
          </a:p>
          <a:p>
            <a:pPr marL="0" indent="0">
              <a:buNone/>
            </a:pPr>
            <a:endParaRPr lang="en-GB" b="0" i="0" dirty="0">
              <a:effectLst/>
              <a:latin typeface="Berlin Sans FB" panose="020E0602020502020306" pitchFamily="34" charset="77"/>
            </a:endParaRPr>
          </a:p>
          <a:p>
            <a:pPr marL="457200" lvl="1" indent="0" fontAlgn="ctr">
              <a:buNone/>
            </a:pPr>
            <a:endParaRPr lang="en-GB" b="0" i="0" dirty="0">
              <a:effectLst/>
              <a:latin typeface="-apple-system"/>
            </a:endParaRPr>
          </a:p>
          <a:p>
            <a:endParaRPr lang="en-GB" b="0" i="0" dirty="0">
              <a:effectLst/>
              <a:latin typeface="-apple-system"/>
            </a:endParaRPr>
          </a:p>
          <a:p>
            <a:endParaRPr lang="en-US" dirty="0"/>
          </a:p>
          <a:p>
            <a:pPr marL="0" indent="0">
              <a:buNone/>
            </a:pP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088321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C81F0-B430-11A9-F621-CE20A7F0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758" y="365127"/>
            <a:ext cx="7886700" cy="1325563"/>
          </a:xfrm>
        </p:spPr>
        <p:txBody>
          <a:bodyPr/>
          <a:lstStyle/>
          <a:p>
            <a:r>
              <a:rPr lang="en-US" b="1" dirty="0">
                <a:latin typeface="Berlin Sans FB" panose="020E0602020502020306" pitchFamily="34" charset="77"/>
              </a:rPr>
              <a:t>Consent 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F3D4C-517D-E539-B180-ED02F9B4B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58" y="1690690"/>
            <a:ext cx="4482996" cy="4005572"/>
          </a:xfrm>
        </p:spPr>
        <p:txBody>
          <a:bodyPr>
            <a:normAutofit/>
          </a:bodyPr>
          <a:lstStyle/>
          <a:p>
            <a:r>
              <a:rPr lang="en-US" dirty="0">
                <a:latin typeface="Berlin Sans FB" panose="020E0602020502020306" pitchFamily="34" charset="77"/>
              </a:rPr>
              <a:t>Swimming consent form – leave at end of meeting</a:t>
            </a:r>
          </a:p>
          <a:p>
            <a:endParaRPr lang="en-US" dirty="0">
              <a:solidFill>
                <a:srgbClr val="FF0000"/>
              </a:solidFill>
              <a:latin typeface="Berlin Sans FB" panose="020E0602020502020306" pitchFamily="34" charset="77"/>
            </a:endParaRPr>
          </a:p>
          <a:p>
            <a:r>
              <a:rPr lang="en-US" dirty="0">
                <a:latin typeface="Berlin Sans FB" panose="020E0602020502020306" pitchFamily="34" charset="77"/>
              </a:rPr>
              <a:t>Permission to travel form – by Friday 30</a:t>
            </a:r>
            <a:r>
              <a:rPr lang="en-US" baseline="30000" dirty="0">
                <a:latin typeface="Berlin Sans FB" panose="020E0602020502020306" pitchFamily="34" charset="77"/>
              </a:rPr>
              <a:t>th</a:t>
            </a:r>
            <a:r>
              <a:rPr lang="en-US" dirty="0">
                <a:latin typeface="Berlin Sans FB" panose="020E0602020502020306" pitchFamily="34" charset="77"/>
              </a:rPr>
              <a:t> June to </a:t>
            </a:r>
            <a:r>
              <a:rPr lang="en-US" dirty="0" err="1">
                <a:latin typeface="Berlin Sans FB" panose="020E0602020502020306" pitchFamily="34" charset="77"/>
              </a:rPr>
              <a:t>Mr</a:t>
            </a:r>
            <a:r>
              <a:rPr lang="en-US" dirty="0">
                <a:latin typeface="Berlin Sans FB" panose="020E0602020502020306" pitchFamily="34" charset="77"/>
              </a:rPr>
              <a:t> Smith or Trips Office.</a:t>
            </a:r>
          </a:p>
          <a:p>
            <a:endParaRPr lang="en-US" dirty="0">
              <a:latin typeface="Berlin Sans FB" panose="020E0602020502020306" pitchFamily="34" charset="77"/>
            </a:endParaRPr>
          </a:p>
          <a:p>
            <a:pPr marL="0" indent="0">
              <a:buNone/>
            </a:pPr>
            <a:endParaRPr lang="en-GB" b="0" i="0" dirty="0">
              <a:effectLst/>
              <a:latin typeface="-apple-system"/>
            </a:endParaRPr>
          </a:p>
          <a:p>
            <a:endParaRPr lang="en-US" dirty="0"/>
          </a:p>
          <a:p>
            <a:pPr marL="0" indent="0">
              <a:buNone/>
            </a:pPr>
            <a:endParaRPr lang="en-US" u="sng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7280D43-080D-EBE5-C2B6-FBAE0DF84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766" y="853907"/>
            <a:ext cx="3596476" cy="269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FD4BFA06-FBE4-790F-8804-F3EAA8DD3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767" y="3627619"/>
            <a:ext cx="3596476" cy="2068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68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C81F0-B430-11A9-F621-CE20A7F0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758" y="365127"/>
            <a:ext cx="7886700" cy="1325563"/>
          </a:xfrm>
        </p:spPr>
        <p:txBody>
          <a:bodyPr/>
          <a:lstStyle/>
          <a:p>
            <a:r>
              <a:rPr lang="en-US" b="1" dirty="0">
                <a:latin typeface="Berlin Sans FB" panose="020E0602020502020306" pitchFamily="34" charset="77"/>
              </a:rPr>
              <a:t>Medication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F3D4C-517D-E539-B180-ED02F9B4B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58" y="1690689"/>
            <a:ext cx="8216484" cy="453394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latin typeface="Berlin Sans FB" panose="020E0602020502020306" pitchFamily="34" charset="77"/>
              </a:rPr>
              <a:t>Students should not bring any medication with them. We will travel with a stock of paracetamol, ibuprofen, antihistamine, </a:t>
            </a:r>
            <a:r>
              <a:rPr lang="en-US" dirty="0" err="1">
                <a:latin typeface="Berlin Sans FB" panose="020E0602020502020306" pitchFamily="34" charset="77"/>
              </a:rPr>
              <a:t>Kwells</a:t>
            </a:r>
            <a:r>
              <a:rPr lang="en-US" dirty="0">
                <a:latin typeface="Berlin Sans FB" panose="020E0602020502020306" pitchFamily="34" charset="77"/>
              </a:rPr>
              <a:t> and Imodium Instants. You must given permission for us to administer these. </a:t>
            </a:r>
          </a:p>
          <a:p>
            <a:pPr marL="0" indent="0">
              <a:buNone/>
            </a:pPr>
            <a:endParaRPr lang="en-US" dirty="0">
              <a:latin typeface="Berlin Sans FB" panose="020E0602020502020306" pitchFamily="34" charset="77"/>
            </a:endParaRPr>
          </a:p>
          <a:p>
            <a:pPr marL="0" indent="0">
              <a:buNone/>
            </a:pPr>
            <a:r>
              <a:rPr lang="en-US" dirty="0">
                <a:latin typeface="Berlin Sans FB" panose="020E0602020502020306" pitchFamily="34" charset="77"/>
              </a:rPr>
              <a:t>If your child must take another over-the-counter or prescription medication. </a:t>
            </a:r>
            <a:r>
              <a:rPr lang="en-US" b="1" dirty="0">
                <a:latin typeface="Berlin Sans FB" panose="020E0602020502020306" pitchFamily="34" charset="77"/>
              </a:rPr>
              <a:t>This must be handed into staff before departure. </a:t>
            </a:r>
          </a:p>
          <a:p>
            <a:pPr marL="0" indent="0">
              <a:buNone/>
            </a:pPr>
            <a:endParaRPr lang="en-US" b="1" dirty="0">
              <a:latin typeface="Berlin Sans FB" panose="020E0602020502020306" pitchFamily="34" charset="77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Berlin Sans FB" panose="020E0602020502020306" pitchFamily="34" charset="77"/>
              </a:rPr>
              <a:t>If you do not complete the survey in your booklet, we will not be able to administer any medication.</a:t>
            </a:r>
          </a:p>
          <a:p>
            <a:pPr marL="0" indent="0">
              <a:buNone/>
            </a:pPr>
            <a:endParaRPr lang="en-GB" b="0" i="0" dirty="0">
              <a:effectLst/>
              <a:latin typeface="-apple-system"/>
            </a:endParaRPr>
          </a:p>
          <a:p>
            <a:endParaRPr lang="en-US" dirty="0"/>
          </a:p>
          <a:p>
            <a:pPr marL="0" indent="0">
              <a:buNone/>
            </a:pP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6736194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C81F0-B430-11A9-F621-CE20A7F0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758" y="365127"/>
            <a:ext cx="8344682" cy="1325563"/>
          </a:xfrm>
        </p:spPr>
        <p:txBody>
          <a:bodyPr/>
          <a:lstStyle/>
          <a:p>
            <a:r>
              <a:rPr lang="en-US" b="1" dirty="0">
                <a:latin typeface="Berlin Sans FB" panose="020E0602020502020306" pitchFamily="34" charset="77"/>
              </a:rPr>
              <a:t>Sun Cream &amp; Insect Repellant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F3D4C-517D-E539-B180-ED02F9B4B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58" y="1690689"/>
            <a:ext cx="8216484" cy="45339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rgbClr val="FF0000"/>
              </a:solidFill>
              <a:latin typeface="Berlin Sans FB" panose="020E0602020502020306" pitchFamily="34" charset="77"/>
            </a:endParaRPr>
          </a:p>
          <a:p>
            <a:pPr marL="0" indent="0">
              <a:buNone/>
            </a:pPr>
            <a:endParaRPr lang="en-GB" b="0" i="0" dirty="0">
              <a:effectLst/>
              <a:latin typeface="-apple-system"/>
            </a:endParaRPr>
          </a:p>
          <a:p>
            <a:endParaRPr lang="en-US" dirty="0"/>
          </a:p>
          <a:p>
            <a:pPr marL="0" indent="0">
              <a:buNone/>
            </a:pP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036908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9315B-3A53-4A6A-88EF-9E47A8078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979" y="362097"/>
            <a:ext cx="7886700" cy="5518731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Berlin Sans FB" panose="020E0602020502020306" pitchFamily="34" charset="0"/>
              </a:rPr>
              <a:t>Itinerary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Kit List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Visa information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Consent forms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Medication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Passports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Spending money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Rules and expectations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Indian culture</a:t>
            </a:r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1A4CB0A-97CE-E6E2-5454-60416F6D3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853" y="977172"/>
            <a:ext cx="3966956" cy="223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22F3296-CE06-4353-3CA4-453C5346B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131" y="3515434"/>
            <a:ext cx="3971890" cy="298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1788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57818-3FD9-A825-2C25-EF179A6A2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Berlin Sans FB" panose="020E0602020502020306" pitchFamily="34" charset="77"/>
              </a:rPr>
              <a:t>Passports &amp; GHIC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B9236-DE29-7265-4DB2-CACBB2757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Berlin Sans FB" panose="020E0602020502020306" pitchFamily="34" charset="77"/>
              </a:rPr>
              <a:t>Passports can start being bought into school from tomorrow (Friday 13</a:t>
            </a:r>
            <a:r>
              <a:rPr lang="en-US" baseline="30000" dirty="0">
                <a:latin typeface="Berlin Sans FB" panose="020E0602020502020306" pitchFamily="34" charset="77"/>
              </a:rPr>
              <a:t>th</a:t>
            </a:r>
            <a:r>
              <a:rPr lang="en-US" dirty="0">
                <a:latin typeface="Berlin Sans FB" panose="020E0602020502020306" pitchFamily="34" charset="77"/>
              </a:rPr>
              <a:t> June). They must be in school by Monday 30</a:t>
            </a:r>
            <a:r>
              <a:rPr lang="en-US" baseline="30000" dirty="0">
                <a:latin typeface="Berlin Sans FB" panose="020E0602020502020306" pitchFamily="34" charset="77"/>
              </a:rPr>
              <a:t>th</a:t>
            </a:r>
            <a:r>
              <a:rPr lang="en-US" dirty="0">
                <a:latin typeface="Berlin Sans FB" panose="020E0602020502020306" pitchFamily="34" charset="77"/>
              </a:rPr>
              <a:t> June.</a:t>
            </a:r>
          </a:p>
          <a:p>
            <a:pPr marL="0" indent="0">
              <a:buNone/>
            </a:pPr>
            <a:endParaRPr lang="en-US" dirty="0">
              <a:latin typeface="Berlin Sans FB" panose="020E0602020502020306" pitchFamily="34" charset="77"/>
            </a:endParaRPr>
          </a:p>
          <a:p>
            <a:pPr marL="0" indent="0">
              <a:buNone/>
            </a:pPr>
            <a:r>
              <a:rPr lang="en-US" dirty="0">
                <a:latin typeface="Berlin Sans FB" panose="020E0602020502020306" pitchFamily="34" charset="77"/>
              </a:rPr>
              <a:t>Please hand them in to the Trips Office or </a:t>
            </a:r>
            <a:r>
              <a:rPr lang="en-US" dirty="0" err="1">
                <a:latin typeface="Berlin Sans FB" panose="020E0602020502020306" pitchFamily="34" charset="77"/>
              </a:rPr>
              <a:t>Mr</a:t>
            </a:r>
            <a:r>
              <a:rPr lang="en-US" dirty="0">
                <a:latin typeface="Berlin Sans FB" panose="020E0602020502020306" pitchFamily="34" charset="77"/>
              </a:rPr>
              <a:t> Smith.</a:t>
            </a:r>
          </a:p>
        </p:txBody>
      </p:sp>
    </p:spTree>
    <p:extLst>
      <p:ext uri="{BB962C8B-B14F-4D97-AF65-F5344CB8AC3E}">
        <p14:creationId xmlns:p14="http://schemas.microsoft.com/office/powerpoint/2010/main" val="3537155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C81F0-B430-11A9-F621-CE20A7F0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758" y="365127"/>
            <a:ext cx="7886700" cy="1325563"/>
          </a:xfrm>
        </p:spPr>
        <p:txBody>
          <a:bodyPr/>
          <a:lstStyle/>
          <a:p>
            <a:r>
              <a:rPr lang="en-US" b="1" dirty="0">
                <a:latin typeface="Berlin Sans FB" panose="020E0602020502020306" pitchFamily="34" charset="77"/>
              </a:rPr>
              <a:t>Spending money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F3D4C-517D-E539-B180-ED02F9B4B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58" y="1690689"/>
            <a:ext cx="8216484" cy="39445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Berlin Sans FB" panose="020E0602020502020306" pitchFamily="34" charset="77"/>
              </a:rPr>
              <a:t>All meals and excursions are included, however your child may need a small amount of spending money for shopping. Products are cheap, so no more than £150 (depending on how many gifts they need to buy!)</a:t>
            </a:r>
          </a:p>
          <a:p>
            <a:pPr marL="0" indent="0">
              <a:buNone/>
            </a:pPr>
            <a:endParaRPr lang="en-US" dirty="0">
              <a:latin typeface="Berlin Sans FB" panose="020E0602020502020306" pitchFamily="34" charset="77"/>
            </a:endParaRPr>
          </a:p>
          <a:p>
            <a:pPr marL="0" indent="0">
              <a:buNone/>
            </a:pPr>
            <a:r>
              <a:rPr lang="en-US" dirty="0">
                <a:latin typeface="Berlin Sans FB" panose="020E0602020502020306" pitchFamily="34" charset="77"/>
              </a:rPr>
              <a:t>Indian rupees are a closed currency, so they will need to bring this spending money in cash (GBP). We will then arrange for a currency exchange to come to the hotel and exchange this cash. </a:t>
            </a:r>
          </a:p>
          <a:p>
            <a:pPr marL="0" indent="0">
              <a:buNone/>
            </a:pPr>
            <a:endParaRPr lang="en-GB" b="0" i="0" dirty="0">
              <a:effectLst/>
              <a:latin typeface="-apple-system"/>
            </a:endParaRPr>
          </a:p>
          <a:p>
            <a:endParaRPr lang="en-US" dirty="0"/>
          </a:p>
          <a:p>
            <a:pPr marL="0" indent="0">
              <a:buNone/>
            </a:pP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501084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C81F0-B430-11A9-F621-CE20A7F0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758" y="184374"/>
            <a:ext cx="7886700" cy="1325563"/>
          </a:xfrm>
        </p:spPr>
        <p:txBody>
          <a:bodyPr/>
          <a:lstStyle/>
          <a:p>
            <a:r>
              <a:rPr lang="en-US" b="1" dirty="0">
                <a:latin typeface="Berlin Sans FB" panose="020E0602020502020306" pitchFamily="34" charset="77"/>
              </a:rPr>
              <a:t>Rules &amp;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F3D4C-517D-E539-B180-ED02F9B4B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57" y="1690689"/>
            <a:ext cx="8425061" cy="461441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b="0" i="0" dirty="0">
                <a:effectLst/>
                <a:latin typeface="Berlin Sans FB" panose="020E0602020502020306" pitchFamily="34" charset="0"/>
              </a:rPr>
              <a:t>We are a team, we will work as team. I expect kindness from everyone always.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i="0" dirty="0">
                <a:effectLst/>
                <a:latin typeface="Berlin Sans FB" panose="020E0602020502020306" pitchFamily="34" charset="0"/>
              </a:rPr>
              <a:t>Show respect to Indian teachers, hotel staff and drivers at all times.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latin typeface="Berlin Sans FB" panose="020E0602020502020306" pitchFamily="34" charset="0"/>
              </a:rPr>
              <a:t>Listen to staff about dress-code and sun protection. This is not because we are cramping your style, it is for your own safety.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i="0" dirty="0">
                <a:effectLst/>
                <a:latin typeface="Berlin Sans FB" panose="020E0602020502020306" pitchFamily="34" charset="0"/>
              </a:rPr>
              <a:t>Listen to staff when we are movin</a:t>
            </a:r>
            <a:r>
              <a:rPr lang="en-GB" dirty="0">
                <a:latin typeface="Berlin Sans FB" panose="020E0602020502020306" pitchFamily="34" charset="0"/>
              </a:rPr>
              <a:t>g, especially on foot. The roads can be chaotic so we need to absolutely trust you.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latin typeface="Berlin Sans FB" panose="020E0602020502020306" pitchFamily="34" charset="0"/>
              </a:rPr>
              <a:t>Only use the swimming pool area when supervised.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latin typeface="Berlin Sans FB" panose="020E0602020502020306" pitchFamily="34" charset="0"/>
              </a:rPr>
              <a:t>If something is making you uncomfortable, please tell us. </a:t>
            </a:r>
          </a:p>
          <a:p>
            <a:pPr marL="514350" indent="-514350">
              <a:buFont typeface="+mj-lt"/>
              <a:buAutoNum type="arabicPeriod"/>
            </a:pPr>
            <a:endParaRPr lang="en-GB" b="0" i="0" dirty="0">
              <a:effectLst/>
              <a:latin typeface="Berlin Sans FB" panose="020E0602020502020306" pitchFamily="34" charset="0"/>
            </a:endParaRPr>
          </a:p>
          <a:p>
            <a:endParaRPr lang="en-US" dirty="0"/>
          </a:p>
          <a:p>
            <a:pPr marL="0" indent="0">
              <a:buNone/>
            </a:pP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46933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C81F0-B430-11A9-F621-CE20A7F0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758" y="365127"/>
            <a:ext cx="7886700" cy="1325563"/>
          </a:xfrm>
        </p:spPr>
        <p:txBody>
          <a:bodyPr/>
          <a:lstStyle/>
          <a:p>
            <a:r>
              <a:rPr lang="en-US" b="1" dirty="0">
                <a:latin typeface="Berlin Sans FB" panose="020E0602020502020306" pitchFamily="34" charset="77"/>
              </a:rPr>
              <a:t>Indian 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F3D4C-517D-E539-B180-ED02F9B4B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57" y="1690689"/>
            <a:ext cx="8467591" cy="4880232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>
                <a:latin typeface="Berlin Sans FB" panose="020E0602020502020306" pitchFamily="34" charset="0"/>
              </a:rPr>
              <a:t>Expect people to stare and take photos of you. But ask permission before you take a photo of someone.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latin typeface="Berlin Sans FB" panose="020E0602020502020306" pitchFamily="34" charset="0"/>
              </a:rPr>
              <a:t>Be mindful of blasphemy and swearing (Oh my God etc.)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latin typeface="Berlin Sans FB" panose="020E0602020502020306" pitchFamily="34" charset="0"/>
              </a:rPr>
              <a:t>Be water conscious. Only drink bottle water and be mindful in pool/showers.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latin typeface="Berlin Sans FB" panose="020E0602020502020306" pitchFamily="34" charset="0"/>
              </a:rPr>
              <a:t>Be prepared to eat with your </a:t>
            </a:r>
            <a:r>
              <a:rPr lang="en-GB" b="1" dirty="0">
                <a:latin typeface="Berlin Sans FB" panose="020E0602020502020306" pitchFamily="34" charset="0"/>
              </a:rPr>
              <a:t>right hand.</a:t>
            </a:r>
            <a:r>
              <a:rPr lang="en-GB" dirty="0">
                <a:latin typeface="Berlin Sans FB" panose="020E0602020502020306" pitchFamily="34" charset="0"/>
              </a:rPr>
              <a:t> You must always wash hands before eating.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latin typeface="Berlin Sans FB" panose="020E0602020502020306" pitchFamily="34" charset="0"/>
              </a:rPr>
              <a:t>Remove your shoes before entering most rooms. Follow what others are doing.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latin typeface="Berlin Sans FB" panose="020E0602020502020306" pitchFamily="34" charset="0"/>
              </a:rPr>
              <a:t>Do not wait to start eating and do not feel obliged to always finish </a:t>
            </a:r>
            <a:r>
              <a:rPr lang="en-GB">
                <a:latin typeface="Berlin Sans FB" panose="020E0602020502020306" pitchFamily="34" charset="0"/>
              </a:rPr>
              <a:t>a meal. </a:t>
            </a:r>
            <a:endParaRPr lang="en-GB" dirty="0">
              <a:latin typeface="Berlin Sans FB" panose="020E0602020502020306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326902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2A095-67FD-4BDA-031F-AA7054E33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7037" y="5236929"/>
            <a:ext cx="3943350" cy="1325563"/>
          </a:xfrm>
        </p:spPr>
        <p:txBody>
          <a:bodyPr/>
          <a:lstStyle/>
          <a:p>
            <a:r>
              <a:rPr lang="en-US" dirty="0">
                <a:latin typeface="Berlin Sans FB" panose="020E0602020502020306" pitchFamily="34" charset="77"/>
              </a:rPr>
              <a:t>Any questions?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0FABCC8-9CB5-6FE3-A842-7D81C36D1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78" y="767310"/>
            <a:ext cx="7555043" cy="4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389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168A8-3EB8-4245-90B0-D11B5FD59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4458"/>
            <a:ext cx="7886700" cy="1325563"/>
          </a:xfrm>
        </p:spPr>
        <p:txBody>
          <a:bodyPr/>
          <a:lstStyle/>
          <a:p>
            <a:pPr algn="ctr"/>
            <a:r>
              <a:rPr lang="en-GB" b="1" dirty="0">
                <a:latin typeface="Berlin Sans FB" panose="020E0602020502020306" pitchFamily="34" charset="0"/>
              </a:rPr>
              <a:t>Our partnership with Ellen Sharma School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9CEEB-81E8-4870-B2A0-39D76551B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926" y="1945546"/>
            <a:ext cx="4977671" cy="4351338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latin typeface="Berlin Sans FB" panose="020E0602020502020306" pitchFamily="34" charset="0"/>
              </a:rPr>
              <a:t>We have been partnered since 2007</a:t>
            </a:r>
          </a:p>
          <a:p>
            <a:r>
              <a:rPr lang="en-GB" dirty="0">
                <a:latin typeface="Berlin Sans FB" panose="020E0602020502020306" pitchFamily="34" charset="0"/>
              </a:rPr>
              <a:t>This is our third student visit in this time.</a:t>
            </a:r>
          </a:p>
          <a:p>
            <a:r>
              <a:rPr lang="en-GB" dirty="0">
                <a:latin typeface="Berlin Sans FB" panose="020E0602020502020306" pitchFamily="34" charset="0"/>
              </a:rPr>
              <a:t>We have had 5 reciprocal teacher visits, funded by The British Council</a:t>
            </a:r>
          </a:p>
          <a:p>
            <a:endParaRPr lang="en-GB" dirty="0">
              <a:latin typeface="Berlin Sans FB" panose="020E0602020502020306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Berlin Sans FB" panose="020E0602020502020306" pitchFamily="34" charset="0"/>
              </a:rPr>
              <a:t>Since Covid, our relationship has become less prominent. The purpose of this trip is to reinvigorate our partnership.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773DB89-F272-9A12-4F0A-07C8DDAE3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802" y="2489433"/>
            <a:ext cx="4015272" cy="301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1571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82A81-7C7A-4DDE-A409-13F6DC975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Berlin Sans FB" panose="020E0602020502020306" pitchFamily="34" charset="0"/>
              </a:rPr>
              <a:t>About Ellen Sharma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2E47A-8409-414C-A4D5-7CE594F6F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916" y="1810635"/>
            <a:ext cx="5022642" cy="4351338"/>
          </a:xfrm>
        </p:spPr>
        <p:txBody>
          <a:bodyPr/>
          <a:lstStyle/>
          <a:p>
            <a:r>
              <a:rPr lang="en-GB" dirty="0">
                <a:latin typeface="Berlin Sans FB" panose="020E0602020502020306" pitchFamily="34" charset="0"/>
              </a:rPr>
              <a:t>Kindergarten through to Year 11 on one site</a:t>
            </a:r>
          </a:p>
          <a:p>
            <a:r>
              <a:rPr lang="en-GB" dirty="0">
                <a:latin typeface="Berlin Sans FB" panose="020E0602020502020306" pitchFamily="34" charset="0"/>
              </a:rPr>
              <a:t>The site is large, green and coming into the 21</a:t>
            </a:r>
            <a:r>
              <a:rPr lang="en-GB" baseline="30000" dirty="0">
                <a:latin typeface="Berlin Sans FB" panose="020E0602020502020306" pitchFamily="34" charset="0"/>
              </a:rPr>
              <a:t>st</a:t>
            </a:r>
            <a:r>
              <a:rPr lang="en-GB" dirty="0">
                <a:latin typeface="Berlin Sans FB" panose="020E0602020502020306" pitchFamily="34" charset="0"/>
              </a:rPr>
              <a:t> century quickly!</a:t>
            </a:r>
          </a:p>
          <a:p>
            <a:r>
              <a:rPr lang="en-GB" dirty="0">
                <a:latin typeface="Berlin Sans FB" panose="020E0602020502020306" pitchFamily="34" charset="0"/>
              </a:rPr>
              <a:t>The school has a lot of core eco principals. </a:t>
            </a:r>
          </a:p>
          <a:p>
            <a:r>
              <a:rPr lang="en-GB" dirty="0">
                <a:latin typeface="Berlin Sans FB" panose="020E0602020502020306" pitchFamily="34" charset="0"/>
              </a:rPr>
              <a:t>Serves a wide range of students from very different backgrounds. </a:t>
            </a:r>
          </a:p>
          <a:p>
            <a:endParaRPr lang="en-GB" dirty="0">
              <a:latin typeface="Berlin Sans FB" panose="020E0602020502020306" pitchFamily="34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75A868D-4B2D-B7F6-776E-1EA9544EF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429" y="1720695"/>
            <a:ext cx="3252977" cy="243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BF52394C-D04F-E02B-9D42-D137CF090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429" y="4241332"/>
            <a:ext cx="3252977" cy="243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293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4051C-045A-4ED5-A24E-50EE3CF8A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590" y="284759"/>
            <a:ext cx="7886700" cy="792555"/>
          </a:xfrm>
        </p:spPr>
        <p:txBody>
          <a:bodyPr/>
          <a:lstStyle/>
          <a:p>
            <a:r>
              <a:rPr lang="en-GB" b="1" dirty="0">
                <a:latin typeface="Berlin Sans FB" panose="020E0602020502020306" pitchFamily="34" charset="0"/>
              </a:rPr>
              <a:t>Saturday 12</a:t>
            </a:r>
            <a:r>
              <a:rPr lang="en-GB" b="1" baseline="30000" dirty="0">
                <a:latin typeface="Berlin Sans FB" panose="020E0602020502020306" pitchFamily="34" charset="0"/>
              </a:rPr>
              <a:t>th</a:t>
            </a:r>
            <a:r>
              <a:rPr lang="en-GB" b="1" dirty="0">
                <a:latin typeface="Berlin Sans FB" panose="020E0602020502020306" pitchFamily="34" charset="0"/>
              </a:rPr>
              <a:t> July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EE55C-310A-416E-B249-E6E71DEE7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479" y="1339064"/>
            <a:ext cx="839281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10:15am</a:t>
            </a:r>
            <a:r>
              <a:rPr lang="en-GB" dirty="0">
                <a:latin typeface="Berlin Sans FB" panose="020E0602020502020306" pitchFamily="34" charset="0"/>
              </a:rPr>
              <a:t> Meet at Downlands</a:t>
            </a:r>
          </a:p>
          <a:p>
            <a:pPr marL="0" indent="0">
              <a:buNone/>
            </a:pPr>
            <a:endParaRPr lang="en-GB" dirty="0">
              <a:latin typeface="Berlin Sans FB" panose="020E0602020502020306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10:45am</a:t>
            </a:r>
            <a:r>
              <a:rPr lang="en-GB" dirty="0">
                <a:latin typeface="Berlin Sans FB" panose="020E0602020502020306" pitchFamily="34" charset="0"/>
              </a:rPr>
              <a:t> Coach departs for Gatwick</a:t>
            </a:r>
          </a:p>
          <a:p>
            <a:pPr marL="0" indent="0">
              <a:buNone/>
            </a:pPr>
            <a:endParaRPr lang="en-GB" dirty="0">
              <a:latin typeface="Berlin Sans FB" panose="020E0602020502020306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11:30am</a:t>
            </a:r>
            <a:r>
              <a:rPr lang="en-GB" dirty="0">
                <a:latin typeface="Berlin Sans FB" panose="020E0602020502020306" pitchFamily="34" charset="0"/>
              </a:rPr>
              <a:t> Check in to flight at Gatwick (EK16) to Dubai</a:t>
            </a:r>
          </a:p>
          <a:p>
            <a:pPr marL="0" indent="0">
              <a:buNone/>
            </a:pPr>
            <a:endParaRPr lang="en-GB" dirty="0">
              <a:latin typeface="Berlin Sans FB" panose="020E0602020502020306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14:30</a:t>
            </a:r>
            <a:r>
              <a:rPr lang="en-GB" dirty="0">
                <a:latin typeface="Berlin Sans FB" panose="020E0602020502020306" pitchFamily="34" charset="0"/>
              </a:rPr>
              <a:t> Flight departs</a:t>
            </a:r>
          </a:p>
          <a:p>
            <a:pPr marL="0" indent="0">
              <a:buNone/>
            </a:pPr>
            <a:endParaRPr lang="en-GB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523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4051C-045A-4ED5-A24E-50EE3CF8A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590" y="284759"/>
            <a:ext cx="7886700" cy="792555"/>
          </a:xfrm>
        </p:spPr>
        <p:txBody>
          <a:bodyPr/>
          <a:lstStyle/>
          <a:p>
            <a:r>
              <a:rPr lang="en-GB" b="1" dirty="0">
                <a:latin typeface="Berlin Sans FB" panose="020E0602020502020306" pitchFamily="34" charset="0"/>
              </a:rPr>
              <a:t>Sunday 13</a:t>
            </a:r>
            <a:r>
              <a:rPr lang="en-GB" b="1" baseline="30000" dirty="0">
                <a:latin typeface="Berlin Sans FB" panose="020E0602020502020306" pitchFamily="34" charset="0"/>
              </a:rPr>
              <a:t>th</a:t>
            </a:r>
            <a:r>
              <a:rPr lang="en-GB" b="1" dirty="0">
                <a:latin typeface="Berlin Sans FB" panose="020E0602020502020306" pitchFamily="34" charset="0"/>
              </a:rPr>
              <a:t> July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EE55C-310A-416E-B249-E6E71DEE7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589" y="1077313"/>
            <a:ext cx="8708821" cy="5780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00:40 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Arrive in Dubai</a:t>
            </a: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02:45 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Depart Dubai airport (EK 544)</a:t>
            </a: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08:30 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Arrive at Chennai Airport</a:t>
            </a:r>
          </a:p>
          <a:p>
            <a:pPr marL="0" indent="0">
              <a:buNone/>
            </a:pP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Berlin Sans FB" panose="020E0602020502020306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09:30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  Transfer to Hotel </a:t>
            </a:r>
            <a:r>
              <a:rPr lang="en-GB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Halez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, Chennai</a:t>
            </a:r>
          </a:p>
          <a:p>
            <a:pPr marL="0" indent="0">
              <a:buNone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	Afternoon to relax and recharge, evening meal in 	hotel!</a:t>
            </a:r>
          </a:p>
          <a:p>
            <a:pPr marL="0" indent="0">
              <a:buNone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	</a:t>
            </a: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None/>
            </a:pPr>
            <a:endParaRPr lang="en-GB" dirty="0">
              <a:latin typeface="Berlin Sans FB" panose="020E0602020502020306" pitchFamily="34" charset="0"/>
            </a:endParaRPr>
          </a:p>
        </p:txBody>
      </p:sp>
      <p:pic>
        <p:nvPicPr>
          <p:cNvPr id="1026" name="Picture 2" descr="Mylapore Kapaleeswarar Temple History, Sthala Puranam, Legend, Story |  HinduPad">
            <a:extLst>
              <a:ext uri="{FF2B5EF4-FFF2-40B4-BE49-F238E27FC236}">
                <a16:creationId xmlns:a16="http://schemas.microsoft.com/office/drawing/2014/main" id="{B1CCEA8D-DBDE-40E8-9CFC-0EF3140B9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598" y="114190"/>
            <a:ext cx="2275744" cy="191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ina Beach Chennai (History, Images &amp; Information) - Chennai Tourism 2023">
            <a:extLst>
              <a:ext uri="{FF2B5EF4-FFF2-40B4-BE49-F238E27FC236}">
                <a16:creationId xmlns:a16="http://schemas.microsoft.com/office/drawing/2014/main" id="{20CFCAF5-8F6C-42EF-B8DF-123A77701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740" y="2562446"/>
            <a:ext cx="2509283" cy="125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780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4051C-045A-4ED5-A24E-50EE3CF8A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759"/>
            <a:ext cx="9031458" cy="1122010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latin typeface="Berlin Sans FB" panose="020E0602020502020306" pitchFamily="34" charset="0"/>
              </a:rPr>
              <a:t>Monday 14th July &amp; Tuesday 15</a:t>
            </a:r>
            <a:r>
              <a:rPr lang="en-GB" b="1" baseline="30000" dirty="0">
                <a:latin typeface="Berlin Sans FB" panose="020E0602020502020306" pitchFamily="34" charset="0"/>
              </a:rPr>
              <a:t>th</a:t>
            </a:r>
            <a:r>
              <a:rPr lang="en-GB" b="1" dirty="0">
                <a:latin typeface="Berlin Sans FB" panose="020E0602020502020306" pitchFamily="34" charset="0"/>
              </a:rPr>
              <a:t> July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EE55C-310A-416E-B249-E6E71DEE7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589" y="1077313"/>
            <a:ext cx="8708821" cy="5780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	</a:t>
            </a: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None/>
            </a:pPr>
            <a:endParaRPr lang="en-GB" dirty="0">
              <a:latin typeface="Berlin Sans FB" panose="020E0602020502020306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4E76019-509F-4E13-A759-B46A124F348A}"/>
              </a:ext>
            </a:extLst>
          </p:cNvPr>
          <p:cNvSpPr txBox="1">
            <a:spLocks/>
          </p:cNvSpPr>
          <p:nvPr/>
        </p:nvSpPr>
        <p:spPr>
          <a:xfrm>
            <a:off x="369989" y="1229713"/>
            <a:ext cx="8708821" cy="5780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07:30 </a:t>
            </a:r>
            <a:r>
              <a:rPr lang="en-GB" dirty="0">
                <a:latin typeface="Berlin Sans FB" panose="020E0602020502020306" pitchFamily="34" charset="0"/>
              </a:rPr>
              <a:t>Breakfast in hotel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08:30 </a:t>
            </a:r>
            <a:r>
              <a:rPr lang="en-GB" dirty="0">
                <a:latin typeface="Berlin Sans FB" panose="020E0602020502020306" pitchFamily="34" charset="0"/>
              </a:rPr>
              <a:t>Depart for Ellen Sharma School on foot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Berlin Sans FB" panose="020E0602020502020306" pitchFamily="34" charset="0"/>
              </a:rPr>
              <a:t>Day at Ellen Sharma completing workshops and spending time with students. Lunch will be provided by the school</a:t>
            </a: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18:00 </a:t>
            </a:r>
            <a:r>
              <a:rPr lang="en-GB" dirty="0">
                <a:latin typeface="Berlin Sans FB" panose="020E0602020502020306" pitchFamily="34" charset="0"/>
              </a:rPr>
              <a:t>Evening meal at Hotel </a:t>
            </a:r>
            <a:r>
              <a:rPr lang="en-GB" dirty="0" err="1">
                <a:latin typeface="Berlin Sans FB" panose="020E0602020502020306" pitchFamily="34" charset="0"/>
              </a:rPr>
              <a:t>Halez</a:t>
            </a:r>
            <a:endParaRPr lang="en-GB" dirty="0"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972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4051C-045A-4ED5-A24E-50EE3CF8A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590" y="284759"/>
            <a:ext cx="7886700" cy="792555"/>
          </a:xfrm>
        </p:spPr>
        <p:txBody>
          <a:bodyPr/>
          <a:lstStyle/>
          <a:p>
            <a:r>
              <a:rPr lang="en-GB" b="1" dirty="0">
                <a:latin typeface="Berlin Sans FB" panose="020E0602020502020306" pitchFamily="34" charset="0"/>
              </a:rPr>
              <a:t>Wednesday 16</a:t>
            </a:r>
            <a:r>
              <a:rPr lang="en-GB" b="1" baseline="30000" dirty="0">
                <a:latin typeface="Berlin Sans FB" panose="020E0602020502020306" pitchFamily="34" charset="0"/>
              </a:rPr>
              <a:t>th</a:t>
            </a:r>
            <a:r>
              <a:rPr lang="en-GB" b="1" dirty="0">
                <a:latin typeface="Berlin Sans FB" panose="020E0602020502020306" pitchFamily="34" charset="0"/>
              </a:rPr>
              <a:t> July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EE55C-310A-416E-B249-E6E71DEE7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589" y="1077313"/>
            <a:ext cx="8708821" cy="5780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07:30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 Breakfast in hotel</a:t>
            </a:r>
          </a:p>
          <a:p>
            <a:pPr marL="0" indent="0">
              <a:buNone/>
            </a:pP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Berlin Sans FB" panose="020E0602020502020306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08:30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 Depart for Mahabalipuram, Dakshina Chitra &amp; 	Crocodile Bank. Lunch will be at a local restaurant</a:t>
            </a:r>
          </a:p>
          <a:p>
            <a:pPr marL="0" indent="0">
              <a:buNone/>
            </a:pP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Berlin Sans FB" panose="020E0602020502020306" pitchFamily="34" charset="0"/>
            </a:endParaRPr>
          </a:p>
          <a:p>
            <a:pPr marL="0" indent="0">
              <a:buNone/>
            </a:pP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Berlin Sans FB" panose="020E0602020502020306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17:00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 Return to Hotel </a:t>
            </a:r>
            <a:r>
              <a:rPr lang="en-GB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Halez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Berlin Sans FB" panose="020E0602020502020306" pitchFamily="34" charset="0"/>
            </a:endParaRPr>
          </a:p>
          <a:p>
            <a:pPr marL="0" indent="0">
              <a:buNone/>
            </a:pP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Berlin Sans FB" panose="020E0602020502020306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18:00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 Dinner in Hotel </a:t>
            </a:r>
            <a:r>
              <a:rPr lang="en-GB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Halez</a:t>
            </a: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None/>
            </a:pPr>
            <a:endParaRPr lang="en-GB" dirty="0">
              <a:latin typeface="Berlin Sans FB" panose="020E0602020502020306" pitchFamily="34" charset="0"/>
            </a:endParaRPr>
          </a:p>
        </p:txBody>
      </p:sp>
      <p:pic>
        <p:nvPicPr>
          <p:cNvPr id="2050" name="Picture 2" descr="Mamallapuram Beach Guide: Planning Your Trip">
            <a:extLst>
              <a:ext uri="{FF2B5EF4-FFF2-40B4-BE49-F238E27FC236}">
                <a16:creationId xmlns:a16="http://schemas.microsoft.com/office/drawing/2014/main" id="{9D490415-A158-4D32-9F00-EDECADA29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223" y="3113568"/>
            <a:ext cx="2793704" cy="186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ndia: Mahabalipuram in Tamil Nadu state is an epic carved in stone | India  – Gulf News">
            <a:extLst>
              <a:ext uri="{FF2B5EF4-FFF2-40B4-BE49-F238E27FC236}">
                <a16:creationId xmlns:a16="http://schemas.microsoft.com/office/drawing/2014/main" id="{D67301A0-EB28-40A7-9CBF-A41164813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747" y="4660993"/>
            <a:ext cx="2549664" cy="191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109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4051C-045A-4ED5-A24E-50EE3CF8A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759"/>
            <a:ext cx="9031458" cy="1122010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latin typeface="Berlin Sans FB" panose="020E0602020502020306" pitchFamily="34" charset="0"/>
              </a:rPr>
              <a:t>Thursday 17</a:t>
            </a:r>
            <a:r>
              <a:rPr lang="en-GB" b="1" baseline="30000" dirty="0">
                <a:latin typeface="Berlin Sans FB" panose="020E0602020502020306" pitchFamily="34" charset="0"/>
              </a:rPr>
              <a:t>th</a:t>
            </a:r>
            <a:r>
              <a:rPr lang="en-GB" b="1" dirty="0">
                <a:latin typeface="Berlin Sans FB" panose="020E0602020502020306" pitchFamily="34" charset="0"/>
              </a:rPr>
              <a:t> &amp; Friday 18</a:t>
            </a:r>
            <a:r>
              <a:rPr lang="en-GB" b="1" baseline="30000" dirty="0">
                <a:latin typeface="Berlin Sans FB" panose="020E0602020502020306" pitchFamily="34" charset="0"/>
              </a:rPr>
              <a:t>st</a:t>
            </a:r>
            <a:r>
              <a:rPr lang="en-GB" b="1" dirty="0">
                <a:latin typeface="Berlin Sans FB" panose="020E0602020502020306" pitchFamily="34" charset="0"/>
              </a:rPr>
              <a:t> July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EE55C-310A-416E-B249-E6E71DEE7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589" y="1077313"/>
            <a:ext cx="8708821" cy="5780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	</a:t>
            </a: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None/>
            </a:pPr>
            <a:endParaRPr lang="en-GB" dirty="0">
              <a:latin typeface="Berlin Sans FB" panose="020E0602020502020306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4E76019-509F-4E13-A759-B46A124F348A}"/>
              </a:ext>
            </a:extLst>
          </p:cNvPr>
          <p:cNvSpPr txBox="1">
            <a:spLocks/>
          </p:cNvSpPr>
          <p:nvPr/>
        </p:nvSpPr>
        <p:spPr>
          <a:xfrm>
            <a:off x="369989" y="1229713"/>
            <a:ext cx="8708821" cy="5780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07:30 </a:t>
            </a:r>
            <a:r>
              <a:rPr lang="en-GB" dirty="0">
                <a:latin typeface="Berlin Sans FB" panose="020E0602020502020306" pitchFamily="34" charset="0"/>
              </a:rPr>
              <a:t>Breakfast in hotel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08:30 </a:t>
            </a:r>
            <a:r>
              <a:rPr lang="en-GB" dirty="0">
                <a:latin typeface="Berlin Sans FB" panose="020E0602020502020306" pitchFamily="34" charset="0"/>
              </a:rPr>
              <a:t>Depart for Ellen Sharma School on foot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Berlin Sans FB" panose="020E0602020502020306" pitchFamily="34" charset="0"/>
              </a:rPr>
              <a:t>Day at Ellen Sharma completing workshops and our teaching sessions. Lunch will be provided by the school.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  <a:latin typeface="Berlin Sans FB" panose="020E0602020502020306" pitchFamily="34" charset="0"/>
              </a:rPr>
              <a:t>18:00 </a:t>
            </a:r>
            <a:r>
              <a:rPr lang="en-GB" dirty="0">
                <a:latin typeface="Berlin Sans FB" panose="020E0602020502020306" pitchFamily="34" charset="0"/>
              </a:rPr>
              <a:t>Evening meal at Hotel </a:t>
            </a:r>
            <a:r>
              <a:rPr lang="en-GB" dirty="0" err="1">
                <a:latin typeface="Berlin Sans FB" panose="020E0602020502020306" pitchFamily="34" charset="0"/>
              </a:rPr>
              <a:t>Halez</a:t>
            </a:r>
            <a:endParaRPr lang="en-GB" dirty="0"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770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</TotalTime>
  <Words>1231</Words>
  <Application>Microsoft Office PowerPoint</Application>
  <PresentationFormat>On-screen Show (4:3)</PresentationFormat>
  <Paragraphs>194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-apple-system</vt:lpstr>
      <vt:lpstr>Arial</vt:lpstr>
      <vt:lpstr>Berlin Sans FB</vt:lpstr>
      <vt:lpstr>Calibri</vt:lpstr>
      <vt:lpstr>Calibri Light</vt:lpstr>
      <vt:lpstr>Office Theme</vt:lpstr>
      <vt:lpstr>PowerPoint Presentation</vt:lpstr>
      <vt:lpstr>PowerPoint Presentation</vt:lpstr>
      <vt:lpstr>Our partnership with Ellen Sharma School</vt:lpstr>
      <vt:lpstr>About Ellen Sharma</vt:lpstr>
      <vt:lpstr>Saturday 12th July</vt:lpstr>
      <vt:lpstr>Sunday 13th July</vt:lpstr>
      <vt:lpstr>Monday 14th July &amp; Tuesday 15th July</vt:lpstr>
      <vt:lpstr>Wednesday 16th July</vt:lpstr>
      <vt:lpstr>Thursday 17th &amp; Friday 18st July </vt:lpstr>
      <vt:lpstr>Saturday 19th July</vt:lpstr>
      <vt:lpstr>Sunday 20th  July</vt:lpstr>
      <vt:lpstr>Kit List</vt:lpstr>
      <vt:lpstr>PowerPoint Presentation</vt:lpstr>
      <vt:lpstr>Kit List</vt:lpstr>
      <vt:lpstr>Visa Applications</vt:lpstr>
      <vt:lpstr>Visa Applications</vt:lpstr>
      <vt:lpstr>Consent forms</vt:lpstr>
      <vt:lpstr>Medication</vt:lpstr>
      <vt:lpstr>Sun Cream &amp; Insect Repellant </vt:lpstr>
      <vt:lpstr>Passports &amp; GHIC</vt:lpstr>
      <vt:lpstr>Spending money</vt:lpstr>
      <vt:lpstr>Rules &amp; Expectations</vt:lpstr>
      <vt:lpstr>Indian Culture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Smith</dc:creator>
  <cp:lastModifiedBy>Matt Smith</cp:lastModifiedBy>
  <cp:revision>5</cp:revision>
  <dcterms:created xsi:type="dcterms:W3CDTF">2023-05-26T09:50:17Z</dcterms:created>
  <dcterms:modified xsi:type="dcterms:W3CDTF">2025-05-01T13:46:41Z</dcterms:modified>
</cp:coreProperties>
</file>