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0" r:id="rId3"/>
    <p:sldId id="261" r:id="rId4"/>
    <p:sldId id="263" r:id="rId5"/>
    <p:sldId id="262" r:id="rId6"/>
    <p:sldId id="264" r:id="rId7"/>
    <p:sldId id="258" r:id="rId8"/>
    <p:sldId id="266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2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0070-A92E-50DD-6378-2A3D1522C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4EDE1A-626E-178A-671B-C286DC067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5B0EB-7CF1-1A2A-599A-B5DAC5C3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93C77-51FF-557F-83B2-62E02431D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4D313-8F0C-F3C8-E553-F16CF348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0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B5CD0-0114-07EE-EEF2-A37AADA1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D4744C-E79D-181C-5480-27C1D7383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D666E-EBD3-CE29-B17B-FCFA2C47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79322-B619-7C0E-1F22-741E9D0D8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CE0AE-53F0-1B0B-7175-710A0E71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31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6DB308-1CC4-2672-6C75-C82573B12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9EAA07-0F78-E0BA-CE81-4055E2A17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401F0-5471-4290-9257-332A5A232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8B247-4976-B73E-A51B-34B75AF85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B4086-2256-83B4-77BE-E3398EACE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8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77A75-974F-3556-F867-81905D5B0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A0E5-C76D-5B12-9B06-3A1CA6E56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60078-21B7-90E5-8348-914721817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B47C8-66A4-645B-60B6-5286B867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D25A-6B7C-FECC-AFE4-81945D85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48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CADA6-5D57-14A9-EC2F-C9FFB79F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82947-7931-E9ED-539A-D3D18E71C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EEEC1-9AE6-BB6E-735E-E5BCBC21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90FC6-BBCA-7328-7B03-561D01E25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E22D4-CE9D-9D72-3AE9-DFEB5F39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09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1E18D-195B-818A-A74F-CE0684FF5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617F5-9E1A-6A86-B439-49C0A89883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5F439-1034-74E9-AF28-DA90FFD8A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B2A5C-E626-B9B7-0DBC-2390BDC80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A256E-4584-DD89-18F3-A4E691A5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B23A9C-9A4F-5277-B2DC-B4987AA2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98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88576-8582-4340-44CD-FB35088A8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DA4C6-26C8-A35A-BF35-AF7A9397F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15B192-1FCE-C76F-2042-F9D2C0740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D7DD81-512F-57E8-5B08-C549B0D5D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59A8FE-1729-8F9D-47CE-6EFD64D167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6CB727-71AF-E229-4961-03C471D13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CBA079-307C-3A5B-D366-7AFC5E21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FC2B44-4FF6-CC80-1A2C-C62354ACE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97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BFD74-A6CB-DA3F-9FA6-EBCAA4B24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40EBE6-F1CD-7F1D-53BB-B6AA4B122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E2ED38-ED6C-312A-A1DE-3255BFC12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2BE52-450B-659D-E855-C24E4D09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02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321AF2-5368-30BF-8B05-B26DAB872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5F1626-44E6-25C5-C94E-9517EBB92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8E34A-5ABD-525A-FCD7-B84D4363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70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9E134-707D-AB1B-F15B-97C6C952C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838DE-F683-244E-C7BA-84A2B9775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69453F-A912-5F40-09C0-E859AA42B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8F09B1-BB2C-EA87-381E-13F12944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DC7C9-7F8B-757D-D72D-36B6C53FF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9E039-905D-2449-F77D-57BB6B8B8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477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5941-1DD0-6D28-7AF7-7AAEC8F42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8B288C-94DD-7615-CB5D-A9845FF5E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62453E-E1F1-3AE3-A902-62970D0B6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5188E8-888B-4BC1-875C-B1AFE4BA2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67118-45E3-9F69-6ADA-9887230F0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6C5D3-11FA-5B33-6F5B-56614A799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7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8166F3-B84F-EFD7-19AE-41F77BC04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C8230-DB10-F785-2B10-04082F13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87B48-D7CE-09F2-7D70-6C89082E5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FBDE19-9D17-3C4A-B325-A08E1978E85A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8F13F-A323-22EE-693E-648A8CF27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1C528-006A-063B-42A7-302F7CD24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C46982-92BC-E64F-B2D0-7755D00E5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smith@downlands.org" TargetMode="External"/><Relationship Id="rId2" Type="http://schemas.openxmlformats.org/officeDocument/2006/relationships/hyperlink" Target="https://forms.office.com/Pages/ResponsePage.aspx?id=jziX2NK8nUK7PD_t6-BCsI7tch45X0VKuDy_44ufMwZUOTM5UFMzMk9VTlNWUThUTFZUTjIwOVYxQyQlQCN0PWc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15BAE-7E24-F189-A69B-8B0D8B8DD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9" y="406400"/>
            <a:ext cx="12030075" cy="2387600"/>
          </a:xfrm>
        </p:spPr>
        <p:txBody>
          <a:bodyPr/>
          <a:lstStyle/>
          <a:p>
            <a:r>
              <a:rPr lang="en-US" dirty="0">
                <a:latin typeface="Rockwell" panose="02060603020205020403" pitchFamily="18" charset="77"/>
              </a:rPr>
              <a:t>Year 9 – Character Passport Trip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472C0C-140D-1C0C-BDF7-7FFA6DC26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2271" y="3602038"/>
            <a:ext cx="9721273" cy="165576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Rockwell" panose="02060603020205020403" pitchFamily="18" charset="77"/>
              </a:rPr>
              <a:t>France 2026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47DD0F-33B4-4DE1-8772-9779FEBCB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7" y="4429919"/>
            <a:ext cx="4143375" cy="15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574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B3B9C-921B-E354-42C9-A2D00CBE7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1F444-7B84-0C0E-DDB3-BCBF5857F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Rockwell" panose="02060603020205020403" pitchFamily="18" charset="77"/>
              </a:rPr>
              <a:t>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E5C71-7144-5748-8404-293235B23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242" y="70610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latin typeface="Rockwell" panose="02060603020205020403" pitchFamily="18" charset="77"/>
                <a:cs typeface="Calibri" panose="020F0502020204030204" pitchFamily="34" charset="0"/>
              </a:rPr>
              <a:t>Students will have a choice of either:</a:t>
            </a:r>
          </a:p>
          <a:p>
            <a:pPr marL="0" indent="0">
              <a:buNone/>
            </a:pP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6600" b="1" dirty="0">
                <a:latin typeface="Rockwell" panose="02060603020205020403" pitchFamily="18" charset="77"/>
                <a:cs typeface="Calibri" panose="020F0502020204030204" pitchFamily="34" charset="0"/>
              </a:rPr>
              <a:t>Opal Coast or Somme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AFDCB43-4BC7-D76E-2150-CF153A325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392" y="5532437"/>
            <a:ext cx="353360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group of people standing on a bridge&#10;&#10;Description automatically generated">
            <a:extLst>
              <a:ext uri="{FF2B5EF4-FFF2-40B4-BE49-F238E27FC236}">
                <a16:creationId xmlns:a16="http://schemas.microsoft.com/office/drawing/2014/main" id="{084B8348-DAB1-7CCD-9F0C-0FEE8FF17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296150" y="2882231"/>
            <a:ext cx="3533608" cy="2650206"/>
          </a:xfrm>
          <a:prstGeom prst="rect">
            <a:avLst/>
          </a:prstGeom>
        </p:spPr>
      </p:pic>
      <p:pic>
        <p:nvPicPr>
          <p:cNvPr id="8" name="Picture 7" descr="A group of people standing around a greenhouse&#10;&#10;Description automatically generated">
            <a:extLst>
              <a:ext uri="{FF2B5EF4-FFF2-40B4-BE49-F238E27FC236}">
                <a16:creationId xmlns:a16="http://schemas.microsoft.com/office/drawing/2014/main" id="{161CB70B-4C11-6903-065C-BB2128E32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683" y="2881771"/>
            <a:ext cx="3533608" cy="265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22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8D588-FA88-F53D-07B4-974659B05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BA75D-088E-8317-F100-5E20D1FAE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Rockwell" panose="02060603020205020403" pitchFamily="18" charset="77"/>
              </a:rPr>
              <a:t>Opal Coast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3738F-E411-075F-9161-A1E5764A8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4" y="1253331"/>
            <a:ext cx="7776995" cy="519033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A short hop across the channel The Opal Coast is an ideal region for first time visitors to France. Located between Calais and </a:t>
            </a:r>
            <a:r>
              <a:rPr lang="en-GB" sz="2400" dirty="0" err="1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Boulogne-sur-Mer</a:t>
            </a: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, in the north west of France, the Opal Coast is renowned for picture postcard settings that are rich in tradition and history. </a:t>
            </a:r>
            <a:endParaRPr lang="en-GB" sz="2400" dirty="0">
              <a:effectLst/>
              <a:latin typeface="Rockwell" panose="020606030202050204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Throughout the trip, students will be able to:</a:t>
            </a:r>
            <a:endParaRPr lang="en-GB" sz="2400" dirty="0">
              <a:effectLst/>
              <a:latin typeface="Rockwell" panose="020606030202050204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sz="20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Practice French at the Le Touquet Farmers Market; </a:t>
            </a:r>
            <a:endParaRPr lang="en-GB" sz="2000" dirty="0">
              <a:effectLst/>
              <a:latin typeface="Rockwell" panose="020606030202050204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sz="20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Discover how chocolates are made at a small manufacturer</a:t>
            </a:r>
            <a:endParaRPr lang="en-GB" sz="2000" dirty="0">
              <a:effectLst/>
              <a:latin typeface="Rockwell" panose="020606030202050204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sz="20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Visit a local snail farm, including tasting </a:t>
            </a:r>
            <a:endParaRPr lang="en-GB" sz="2000" dirty="0">
              <a:effectLst/>
              <a:latin typeface="Rockwell" panose="020606030202050204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sz="20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Visit the sea lions, penguins and other marine species at Nausicaa Sea Centre.</a:t>
            </a:r>
            <a:endParaRPr lang="en-GB" sz="2000" dirty="0">
              <a:effectLst/>
              <a:latin typeface="Rockwell" panose="020606030202050204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sz="20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Times New Roman" panose="02020603050405020304" pitchFamily="18" charset="0"/>
              </a:rPr>
              <a:t>Spend time in Boulogne Old Town and on the beach. </a:t>
            </a:r>
            <a:endParaRPr lang="en-US" sz="4000" dirty="0">
              <a:latin typeface="Rockwell" panose="02060603020205020403" pitchFamily="18" charset="77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5C7F8A5-B75D-9BB5-DB0F-60D5771F4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392" y="5532437"/>
            <a:ext cx="353360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group of people standing around a greenhouse&#10;&#10;Description automatically generated">
            <a:extLst>
              <a:ext uri="{FF2B5EF4-FFF2-40B4-BE49-F238E27FC236}">
                <a16:creationId xmlns:a16="http://schemas.microsoft.com/office/drawing/2014/main" id="{A605112C-D420-FC20-16D5-721D52440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1895" y="3232486"/>
            <a:ext cx="3066601" cy="2299951"/>
          </a:xfrm>
          <a:prstGeom prst="rect">
            <a:avLst/>
          </a:prstGeom>
        </p:spPr>
      </p:pic>
      <p:pic>
        <p:nvPicPr>
          <p:cNvPr id="7" name="Picture 6" descr="A group of people standing outside of a stone building&#10;&#10;Description automatically generated">
            <a:extLst>
              <a:ext uri="{FF2B5EF4-FFF2-40B4-BE49-F238E27FC236}">
                <a16:creationId xmlns:a16="http://schemas.microsoft.com/office/drawing/2014/main" id="{067D69A7-2F01-F2AC-41ED-E1065CE2A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819" y="769508"/>
            <a:ext cx="3388797" cy="254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58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EC6FE-1332-927D-4692-80981D16C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5F867-439E-418B-B735-FB3DA6EE1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Rockwell" panose="02060603020205020403" pitchFamily="18" charset="77"/>
              </a:rPr>
              <a:t>Opal Coast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DADC6-6C2D-F9E7-8039-CF91D43A1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4" y="1253331"/>
            <a:ext cx="10634664" cy="519033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This trip is perfect for:</a:t>
            </a:r>
          </a:p>
          <a:p>
            <a:pPr marL="800100" indent="-571500"/>
            <a:r>
              <a:rPr lang="en-GB" sz="2400" dirty="0">
                <a:solidFill>
                  <a:srgbClr val="000000"/>
                </a:solidFill>
                <a:latin typeface="Rockwell" panose="02060603020205020403" pitchFamily="18" charset="77"/>
                <a:cs typeface="Times New Roman" panose="02020603050405020304" pitchFamily="18" charset="0"/>
              </a:rPr>
              <a:t>Students who are studying French.</a:t>
            </a:r>
          </a:p>
          <a:p>
            <a:pPr marL="800100" indent="-571500"/>
            <a:r>
              <a:rPr lang="en-GB" sz="2400" dirty="0">
                <a:solidFill>
                  <a:srgbClr val="000000"/>
                </a:solidFill>
                <a:latin typeface="Rockwell" panose="02060603020205020403" pitchFamily="18" charset="77"/>
                <a:cs typeface="Times New Roman" panose="02020603050405020304" pitchFamily="18" charset="0"/>
              </a:rPr>
              <a:t>Students who are interested in different cuisines. </a:t>
            </a:r>
          </a:p>
          <a:p>
            <a:pPr marL="800100" indent="-571500"/>
            <a:r>
              <a:rPr lang="en-GB" sz="2400" dirty="0">
                <a:solidFill>
                  <a:srgbClr val="000000"/>
                </a:solidFill>
                <a:latin typeface="Rockwell" panose="02060603020205020403" pitchFamily="18" charset="77"/>
                <a:cs typeface="Times New Roman" panose="02020603050405020304" pitchFamily="18" charset="0"/>
              </a:rPr>
              <a:t>Students who are interested in marine life</a:t>
            </a:r>
          </a:p>
          <a:p>
            <a:pPr marL="800100" indent="-571500"/>
            <a:r>
              <a:rPr lang="en-GB" sz="2400" dirty="0">
                <a:solidFill>
                  <a:srgbClr val="000000"/>
                </a:solidFill>
                <a:latin typeface="Rockwell" panose="02060603020205020403" pitchFamily="18" charset="77"/>
                <a:cs typeface="Times New Roman" panose="02020603050405020304" pitchFamily="18" charset="0"/>
              </a:rPr>
              <a:t>Students who would like to explore a different culture. </a:t>
            </a:r>
            <a:endParaRPr lang="en-US" sz="4000" dirty="0">
              <a:latin typeface="Rockwell" panose="02060603020205020403" pitchFamily="18" charset="77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8EA42B8-FC0A-755B-D9ED-F81FD6A40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392" y="5532437"/>
            <a:ext cx="353360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2E48B727-80A0-2592-7068-967EC821A0FC}"/>
              </a:ext>
            </a:extLst>
          </p:cNvPr>
          <p:cNvSpPr/>
          <p:nvPr/>
        </p:nvSpPr>
        <p:spPr>
          <a:xfrm>
            <a:off x="2014538" y="3652043"/>
            <a:ext cx="6943725" cy="3063082"/>
          </a:xfrm>
          <a:prstGeom prst="wedgeEllipseCallout">
            <a:avLst>
              <a:gd name="adj1" fmla="val -59728"/>
              <a:gd name="adj2" fmla="val 1973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Rockwell" panose="02060603020205020403" pitchFamily="18" charset="77"/>
              </a:rPr>
              <a:t>I wasn’t sure what to expect from 48 hours in a part of France I’d never heard of. However this trip was so much fun and it was brilliant to spend time with my tutor group. A highlight was the huge aquarium tank with manta-rays and penguins. I also loved playing volley ball on the beach!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5965E7-A6C2-30EB-5486-E2754988EC71}"/>
              </a:ext>
            </a:extLst>
          </p:cNvPr>
          <p:cNvSpPr txBox="1"/>
          <p:nvPr/>
        </p:nvSpPr>
        <p:spPr>
          <a:xfrm>
            <a:off x="123824" y="5532437"/>
            <a:ext cx="1309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ckwell" panose="02060603020205020403" pitchFamily="18" charset="77"/>
              </a:rPr>
              <a:t>A current Year 10 student (2025)</a:t>
            </a:r>
          </a:p>
        </p:txBody>
      </p:sp>
    </p:spTree>
    <p:extLst>
      <p:ext uri="{BB962C8B-B14F-4D97-AF65-F5344CB8AC3E}">
        <p14:creationId xmlns:p14="http://schemas.microsoft.com/office/powerpoint/2010/main" val="139116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FB5A-3B30-C516-9ECC-79D99D19C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E58DE-31D7-ACCC-85A1-6612791CB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Rockwell" panose="02060603020205020403" pitchFamily="18" charset="77"/>
              </a:rPr>
              <a:t>Somme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3EBD9-C0E6-DA01-CFC4-B0D621E76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1253331"/>
            <a:ext cx="6919914" cy="5461794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Times New Roman" panose="02020603050405020304" pitchFamily="18" charset="0"/>
              </a:rPr>
              <a:t>Students will have the opportunity to see many different exciting aspects of the First World War. </a:t>
            </a:r>
          </a:p>
          <a:p>
            <a:pPr indent="0">
              <a:buNone/>
            </a:pP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Times New Roman" panose="02020603050405020304" pitchFamily="18" charset="0"/>
              </a:rPr>
              <a:t>They will be able to explore and walk through actual trenches to get a sense of the conditions. </a:t>
            </a:r>
          </a:p>
          <a:p>
            <a:pPr indent="0">
              <a:buNone/>
            </a:pP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Times New Roman" panose="02020603050405020304" pitchFamily="18" charset="0"/>
              </a:rPr>
              <a:t>Students will put on their steel 'Tommy' helmets and go underground into the Arras Tunnels which were built and used by the soldiers. We will walk around the </a:t>
            </a:r>
            <a:r>
              <a:rPr lang="en-GB" sz="2400" dirty="0" err="1">
                <a:solidFill>
                  <a:srgbClr val="000000"/>
                </a:solidFill>
                <a:effectLst/>
                <a:latin typeface="Rockwell" panose="02060603020205020403" pitchFamily="18" charset="77"/>
                <a:ea typeface="Times New Roman" panose="02020603050405020304" pitchFamily="18" charset="0"/>
              </a:rPr>
              <a:t>Lochnager</a:t>
            </a: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Times New Roman" panose="02020603050405020304" pitchFamily="18" charset="0"/>
              </a:rPr>
              <a:t> Crater the biggest, manmade explosion in human history up to that point! </a:t>
            </a:r>
          </a:p>
          <a:p>
            <a:pPr indent="0">
              <a:buNone/>
            </a:pP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Times New Roman" panose="02020603050405020304" pitchFamily="18" charset="0"/>
              </a:rPr>
              <a:t>There will also be an opportunity to explore French culture through a visit to a farmers market. </a:t>
            </a:r>
            <a:endParaRPr lang="en-US" sz="4800" dirty="0">
              <a:latin typeface="Rockwell" panose="02060603020205020403" pitchFamily="18" charset="77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70477E8-BCA6-C361-2BFE-81096D2F0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392" y="5532437"/>
            <a:ext cx="353360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people standing on a bridge&#10;&#10;Description automatically generated">
            <a:extLst>
              <a:ext uri="{FF2B5EF4-FFF2-40B4-BE49-F238E27FC236}">
                <a16:creationId xmlns:a16="http://schemas.microsoft.com/office/drawing/2014/main" id="{2DDACC29-BB8C-7D27-5D2E-611C1A380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410575" y="2882231"/>
            <a:ext cx="3533608" cy="2650206"/>
          </a:xfrm>
          <a:prstGeom prst="rect">
            <a:avLst/>
          </a:prstGeom>
        </p:spPr>
      </p:pic>
      <p:pic>
        <p:nvPicPr>
          <p:cNvPr id="7" name="Picture 6" descr="A group of people in a cave&#10;&#10;Description automatically generated">
            <a:extLst>
              <a:ext uri="{FF2B5EF4-FFF2-40B4-BE49-F238E27FC236}">
                <a16:creationId xmlns:a16="http://schemas.microsoft.com/office/drawing/2014/main" id="{D8EBD10C-C25D-F982-E791-018912044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438" y="400050"/>
            <a:ext cx="35052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83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DE455-3D75-CDC8-28CE-308A00338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02A8-FBF8-93D6-9C11-85FF279E9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Rockwell" panose="02060603020205020403" pitchFamily="18" charset="77"/>
              </a:rPr>
              <a:t>The Somme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1FD88-0FB0-48FA-6695-833C9F7A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4" y="1253331"/>
            <a:ext cx="10634664" cy="519033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GB" sz="2400" dirty="0">
                <a:solidFill>
                  <a:srgbClr val="000000"/>
                </a:solidFill>
                <a:effectLst/>
                <a:latin typeface="Rockwell" panose="020606030202050204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This trip is perfect for:</a:t>
            </a:r>
          </a:p>
          <a:p>
            <a:pPr marL="800100" indent="-571500"/>
            <a:r>
              <a:rPr lang="en-GB" sz="2400" dirty="0">
                <a:solidFill>
                  <a:srgbClr val="000000"/>
                </a:solidFill>
                <a:latin typeface="Rockwell" panose="02060603020205020403" pitchFamily="18" charset="77"/>
                <a:cs typeface="Times New Roman" panose="02020603050405020304" pitchFamily="18" charset="0"/>
              </a:rPr>
              <a:t>Students who are considering studying GCSE History.</a:t>
            </a:r>
          </a:p>
          <a:p>
            <a:pPr marL="800100" indent="-571500"/>
            <a:r>
              <a:rPr lang="en-GB" sz="2400" dirty="0">
                <a:solidFill>
                  <a:srgbClr val="000000"/>
                </a:solidFill>
                <a:latin typeface="Rockwell" panose="02060603020205020403" pitchFamily="18" charset="77"/>
                <a:cs typeface="Times New Roman" panose="02020603050405020304" pitchFamily="18" charset="0"/>
              </a:rPr>
              <a:t>Students who are interested in different cuisines. </a:t>
            </a:r>
          </a:p>
          <a:p>
            <a:pPr marL="800100" indent="-571500"/>
            <a:r>
              <a:rPr lang="en-GB" sz="2400" dirty="0">
                <a:solidFill>
                  <a:srgbClr val="000000"/>
                </a:solidFill>
                <a:latin typeface="Rockwell" panose="02060603020205020403" pitchFamily="18" charset="77"/>
                <a:cs typeface="Times New Roman" panose="02020603050405020304" pitchFamily="18" charset="0"/>
              </a:rPr>
              <a:t>Students who are interested in real life stories.</a:t>
            </a:r>
          </a:p>
          <a:p>
            <a:pPr marL="800100" indent="-571500"/>
            <a:r>
              <a:rPr lang="en-GB" sz="2400" dirty="0">
                <a:solidFill>
                  <a:srgbClr val="000000"/>
                </a:solidFill>
                <a:latin typeface="Rockwell" panose="02060603020205020403" pitchFamily="18" charset="77"/>
                <a:cs typeface="Times New Roman" panose="02020603050405020304" pitchFamily="18" charset="0"/>
              </a:rPr>
              <a:t>Students who would like to explore a different culture. </a:t>
            </a:r>
            <a:endParaRPr lang="en-US" sz="4000" dirty="0">
              <a:latin typeface="Rockwell" panose="02060603020205020403" pitchFamily="18" charset="77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6D453B4-2992-49AA-2E6E-DD4E1B693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392" y="5532437"/>
            <a:ext cx="353360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E078946F-84C4-69BA-48A7-759CB5307A00}"/>
              </a:ext>
            </a:extLst>
          </p:cNvPr>
          <p:cNvSpPr/>
          <p:nvPr/>
        </p:nvSpPr>
        <p:spPr>
          <a:xfrm>
            <a:off x="2014538" y="3652043"/>
            <a:ext cx="6943725" cy="3063082"/>
          </a:xfrm>
          <a:prstGeom prst="wedgeEllipseCallout">
            <a:avLst>
              <a:gd name="adj1" fmla="val -59728"/>
              <a:gd name="adj2" fmla="val 1973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Rockwell" panose="02060603020205020403" pitchFamily="18" charset="77"/>
              </a:rPr>
              <a:t>As someone who didn’t go on to study GCSE History, I still found this trip so interesting and fun! Our guide was brilliant and told us lots of real-life stories. A highlight was travelling through the French countryside and exploring the different trench systems.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C56685-7850-59F6-445A-328002210B9F}"/>
              </a:ext>
            </a:extLst>
          </p:cNvPr>
          <p:cNvSpPr txBox="1"/>
          <p:nvPr/>
        </p:nvSpPr>
        <p:spPr>
          <a:xfrm>
            <a:off x="123824" y="5532437"/>
            <a:ext cx="1309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ckwell" panose="02060603020205020403" pitchFamily="18" charset="77"/>
              </a:rPr>
              <a:t>A current Year 10 student (2025)</a:t>
            </a:r>
          </a:p>
        </p:txBody>
      </p:sp>
    </p:spTree>
    <p:extLst>
      <p:ext uri="{BB962C8B-B14F-4D97-AF65-F5344CB8AC3E}">
        <p14:creationId xmlns:p14="http://schemas.microsoft.com/office/powerpoint/2010/main" val="266711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654F8-4161-E343-802A-A985308D9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Rockwell" panose="02060603020205020403" pitchFamily="18" charset="77"/>
              </a:rPr>
              <a:t>When?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0746C-E6DE-8CFB-EEB6-2AE980272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134381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Friday 12</a:t>
            </a:r>
            <a:r>
              <a:rPr lang="en-US" baseline="30000" dirty="0">
                <a:latin typeface="Rockwell" panose="02060603020205020403" pitchFamily="18" charset="77"/>
                <a:cs typeface="Calibri" panose="020F0502020204030204" pitchFamily="34" charset="0"/>
              </a:rPr>
              <a:t>th</a:t>
            </a: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 to Saturday 13</a:t>
            </a:r>
            <a:r>
              <a:rPr lang="en-US" baseline="30000" dirty="0">
                <a:latin typeface="Rockwell" panose="02060603020205020403" pitchFamily="18" charset="77"/>
                <a:cs typeface="Calibri" panose="020F0502020204030204" pitchFamily="34" charset="0"/>
              </a:rPr>
              <a:t>th</a:t>
            </a: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 June 2026. </a:t>
            </a:r>
          </a:p>
          <a:p>
            <a:pPr marL="0" indent="0">
              <a:buNone/>
            </a:pP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We will depart between 3am and 4am on Friday and return around 8pm on Saturday</a:t>
            </a:r>
          </a:p>
          <a:p>
            <a:pPr marL="0" indent="0">
              <a:buNone/>
            </a:pP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But don’t worry about the early start…. It’s a jam packed 48 hours and there is time for naps on the coach!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3F1CAC1-E1AB-F18C-B678-DECC2E598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392" y="5532437"/>
            <a:ext cx="353360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340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E1A27-C943-759C-18AF-D03F5F48F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B325B-DFE5-24F8-6110-1D2454889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Rockwell" panose="02060603020205020403" pitchFamily="18" charset="77"/>
              </a:rPr>
              <a:t>Who?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CB3AC-2B2F-26D6-3287-AD7207A02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134381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latin typeface="Rockwell" panose="02060603020205020403" pitchFamily="18" charset="77"/>
                <a:cs typeface="Calibri" panose="020F0502020204030204" pitchFamily="34" charset="0"/>
              </a:rPr>
              <a:t>Opal Coast:</a:t>
            </a:r>
          </a:p>
          <a:p>
            <a:pPr marL="0" indent="0">
              <a:buNone/>
            </a:pPr>
            <a:r>
              <a:rPr lang="en-US" sz="2400" dirty="0">
                <a:latin typeface="Rockwell" panose="02060603020205020403" pitchFamily="18" charset="77"/>
                <a:cs typeface="Calibri" panose="020F0502020204030204" pitchFamily="34" charset="0"/>
              </a:rPr>
              <a:t>Students will be travelling with their tutor groups. There is likely to be 2-3 tutor groups per coach however we cannot confirm who until we have final numbers. </a:t>
            </a:r>
          </a:p>
          <a:p>
            <a:pPr marL="0" indent="0">
              <a:buNone/>
            </a:pPr>
            <a:r>
              <a:rPr lang="en-US" sz="2400" dirty="0">
                <a:latin typeface="Rockwell" panose="02060603020205020403" pitchFamily="18" charset="77"/>
                <a:cs typeface="Calibri" panose="020F0502020204030204" pitchFamily="34" charset="0"/>
              </a:rPr>
              <a:t>Two coaches will be staying at each hotel and students will be able to mix tutor groups for their rooms.</a:t>
            </a:r>
          </a:p>
          <a:p>
            <a:pPr marL="0" indent="0">
              <a:buNone/>
            </a:pPr>
            <a:endParaRPr lang="en-US" sz="2400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Rockwell" panose="02060603020205020403" pitchFamily="18" charset="77"/>
                <a:cs typeface="Calibri" panose="020F0502020204030204" pitchFamily="34" charset="0"/>
              </a:rPr>
              <a:t>The Somme:</a:t>
            </a:r>
          </a:p>
          <a:p>
            <a:pPr marL="0" indent="0">
              <a:buNone/>
            </a:pPr>
            <a:r>
              <a:rPr lang="en-US" sz="2400" dirty="0">
                <a:latin typeface="Rockwell" panose="02060603020205020403" pitchFamily="18" charset="77"/>
                <a:cs typeface="Calibri" panose="020F0502020204030204" pitchFamily="34" charset="0"/>
              </a:rPr>
              <a:t>Students will be travelling on a mixed coach/es for this trip. </a:t>
            </a:r>
          </a:p>
          <a:p>
            <a:pPr marL="0" indent="0">
              <a:buNone/>
            </a:pPr>
            <a:r>
              <a:rPr lang="en-US" sz="2400" dirty="0">
                <a:latin typeface="Rockwell" panose="02060603020205020403" pitchFamily="18" charset="77"/>
                <a:cs typeface="Calibri" panose="020F0502020204030204" pitchFamily="34" charset="0"/>
              </a:rPr>
              <a:t>All students will be staying in the same hotel so can request to share with whomever they like.</a:t>
            </a: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C3A127D-7850-2B2B-7D39-5DE9DF54D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392" y="5532437"/>
            <a:ext cx="353360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992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AD268-6546-3944-FC4E-D718E9D66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DD842-32FC-DFFE-5075-684360E50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Rockwell" panose="02060603020205020403" pitchFamily="18" charset="77"/>
              </a:rPr>
              <a:t>How?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A244B-6A42-6381-B7A0-D6BEC59A4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1343818"/>
            <a:ext cx="8683999" cy="52643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Sign up at </a:t>
            </a:r>
            <a:r>
              <a:rPr lang="en-US" dirty="0">
                <a:solidFill>
                  <a:srgbClr val="FF0000"/>
                </a:solidFill>
                <a:latin typeface="Rockwell" panose="02060603020205020403" pitchFamily="18" charset="77"/>
                <a:cs typeface="Calibri" panose="020F0502020204030204" pitchFamily="34" charset="0"/>
                <a:hlinkClick r:id="rId2"/>
              </a:rPr>
              <a:t>this link</a:t>
            </a: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  <a:hlinkClick r:id="rId2"/>
              </a:rPr>
              <a:t> </a:t>
            </a: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by 9am Friday 12</a:t>
            </a:r>
            <a:r>
              <a:rPr lang="en-US" baseline="30000" dirty="0">
                <a:latin typeface="Rockwell" panose="02060603020205020403" pitchFamily="18" charset="77"/>
                <a:cs typeface="Calibri" panose="020F0502020204030204" pitchFamily="34" charset="0"/>
              </a:rPr>
              <a:t>th</a:t>
            </a: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 September.</a:t>
            </a:r>
          </a:p>
          <a:p>
            <a:pPr marL="0" indent="0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Once you have submitted your response, please log on to SCOPAY and pay the non-refundable deposit.</a:t>
            </a:r>
          </a:p>
          <a:p>
            <a:pPr marL="0" indent="0" algn="ctr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REMEMBER TO SIGN UP AND PAY THE DEPOSIT IN ORDER TO CONFIRM YOUR CHILD’S PLACE</a:t>
            </a:r>
          </a:p>
          <a:p>
            <a:pPr marL="0" indent="0" algn="ctr">
              <a:buNone/>
            </a:pP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The total cost of these trips are £285. (£75 for pupil premium students)</a:t>
            </a:r>
          </a:p>
          <a:p>
            <a:pPr marL="0" indent="0">
              <a:buNone/>
            </a:pP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However, we do not want cost to be barrier. </a:t>
            </a:r>
          </a:p>
          <a:p>
            <a:pPr marL="0" indent="0">
              <a:buNone/>
            </a:pPr>
            <a:endParaRPr lang="en-US" dirty="0">
              <a:latin typeface="Rockwell" panose="02060603020205020403" pitchFamily="18" charset="77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Last year we had 90% of the year group on one of these trips and we would like to be able to do the same again. If cost is a problem, please contact Mr M Smith on </a:t>
            </a: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  <a:hlinkClick r:id="rId3"/>
              </a:rPr>
              <a:t>msmith@downlands.org</a:t>
            </a: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 in confidence. Mr Smith </a:t>
            </a:r>
            <a:r>
              <a:rPr lang="en-US">
                <a:latin typeface="Rockwell" panose="02060603020205020403" pitchFamily="18" charset="77"/>
                <a:cs typeface="Calibri" panose="020F0502020204030204" pitchFamily="34" charset="0"/>
              </a:rPr>
              <a:t>will respond </a:t>
            </a:r>
            <a:r>
              <a:rPr lang="en-US" dirty="0">
                <a:latin typeface="Rockwell" panose="02060603020205020403" pitchFamily="18" charset="77"/>
                <a:cs typeface="Calibri" panose="020F0502020204030204" pitchFamily="34" charset="0"/>
              </a:rPr>
              <a:t>once term has begun.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96E6054-15EF-EFB1-5A4D-FF6C186A2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392" y="5532437"/>
            <a:ext cx="353360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313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714</Words>
  <Application>Microsoft Office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Rockwell</vt:lpstr>
      <vt:lpstr>Office Theme</vt:lpstr>
      <vt:lpstr>Year 9 – Character Passport Trip</vt:lpstr>
      <vt:lpstr>What?</vt:lpstr>
      <vt:lpstr>Opal Coast</vt:lpstr>
      <vt:lpstr>Opal Coast</vt:lpstr>
      <vt:lpstr>Somme</vt:lpstr>
      <vt:lpstr>The Somme</vt:lpstr>
      <vt:lpstr>When?</vt:lpstr>
      <vt:lpstr>Who?</vt:lpstr>
      <vt:lpstr>How?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Smith</dc:creator>
  <cp:lastModifiedBy>Steve Ludnow</cp:lastModifiedBy>
  <cp:revision>2</cp:revision>
  <dcterms:created xsi:type="dcterms:W3CDTF">2025-08-13T12:06:03Z</dcterms:created>
  <dcterms:modified xsi:type="dcterms:W3CDTF">2025-08-14T10:20:31Z</dcterms:modified>
</cp:coreProperties>
</file>