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handoutMasterIdLst>
    <p:handoutMasterId r:id="rId28"/>
  </p:handoutMasterIdLst>
  <p:sldIdLst>
    <p:sldId id="256" r:id="rId2"/>
    <p:sldId id="258" r:id="rId3"/>
    <p:sldId id="296" r:id="rId4"/>
    <p:sldId id="301" r:id="rId5"/>
    <p:sldId id="257" r:id="rId6"/>
    <p:sldId id="262" r:id="rId7"/>
    <p:sldId id="263" r:id="rId8"/>
    <p:sldId id="288" r:id="rId9"/>
    <p:sldId id="298" r:id="rId10"/>
    <p:sldId id="287" r:id="rId11"/>
    <p:sldId id="270" r:id="rId12"/>
    <p:sldId id="271" r:id="rId13"/>
    <p:sldId id="281" r:id="rId14"/>
    <p:sldId id="282" r:id="rId15"/>
    <p:sldId id="291" r:id="rId16"/>
    <p:sldId id="283" r:id="rId17"/>
    <p:sldId id="273" r:id="rId18"/>
    <p:sldId id="274" r:id="rId19"/>
    <p:sldId id="275" r:id="rId20"/>
    <p:sldId id="284" r:id="rId21"/>
    <p:sldId id="305" r:id="rId22"/>
    <p:sldId id="272" r:id="rId23"/>
    <p:sldId id="306" r:id="rId24"/>
    <p:sldId id="294" r:id="rId25"/>
    <p:sldId id="285" r:id="rId26"/>
  </p:sldIdLst>
  <p:sldSz cx="12192000" cy="6858000"/>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3130"/>
    <a:srgbClr val="1F1F1F"/>
    <a:srgbClr val="3636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91"/>
    <p:restoredTop sz="94633"/>
  </p:normalViewPr>
  <p:slideViewPr>
    <p:cSldViewPr snapToGrid="0" snapToObjects="1">
      <p:cViewPr varScale="1">
        <p:scale>
          <a:sx n="111" d="100"/>
          <a:sy n="111" d="100"/>
        </p:scale>
        <p:origin x="4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 Smith" userId="e94cc801-2eec-480e-ae3c-2087c79fc22d" providerId="ADAL" clId="{DF49780B-044C-4D46-848E-6688546D0133}"/>
    <pc:docChg chg="custSel addSld delSld modSld">
      <pc:chgData name="Matt Smith" userId="e94cc801-2eec-480e-ae3c-2087c79fc22d" providerId="ADAL" clId="{DF49780B-044C-4D46-848E-6688546D0133}" dt="2026-02-10T08:06:53.131" v="1202" actId="20577"/>
      <pc:docMkLst>
        <pc:docMk/>
      </pc:docMkLst>
      <pc:sldChg chg="addSp modSp mod">
        <pc:chgData name="Matt Smith" userId="e94cc801-2eec-480e-ae3c-2087c79fc22d" providerId="ADAL" clId="{DF49780B-044C-4D46-848E-6688546D0133}" dt="2026-02-10T07:50:46.226" v="2" actId="14100"/>
        <pc:sldMkLst>
          <pc:docMk/>
          <pc:sldMk cId="1795614783" sldId="256"/>
        </pc:sldMkLst>
        <pc:picChg chg="add mod">
          <ac:chgData name="Matt Smith" userId="e94cc801-2eec-480e-ae3c-2087c79fc22d" providerId="ADAL" clId="{DF49780B-044C-4D46-848E-6688546D0133}" dt="2026-02-10T07:50:46.226" v="2" actId="14100"/>
          <ac:picMkLst>
            <pc:docMk/>
            <pc:sldMk cId="1795614783" sldId="256"/>
            <ac:picMk id="4" creationId="{C5FE7C43-5BCE-5DFA-2C71-F887AE474CCB}"/>
          </ac:picMkLst>
        </pc:picChg>
      </pc:sldChg>
      <pc:sldChg chg="modSp mod">
        <pc:chgData name="Matt Smith" userId="e94cc801-2eec-480e-ae3c-2087c79fc22d" providerId="ADAL" clId="{DF49780B-044C-4D46-848E-6688546D0133}" dt="2026-02-10T07:53:17.055" v="83" actId="403"/>
        <pc:sldMkLst>
          <pc:docMk/>
          <pc:sldMk cId="353070582" sldId="257"/>
        </pc:sldMkLst>
        <pc:spChg chg="mod">
          <ac:chgData name="Matt Smith" userId="e94cc801-2eec-480e-ae3c-2087c79fc22d" providerId="ADAL" clId="{DF49780B-044C-4D46-848E-6688546D0133}" dt="2026-02-10T07:53:17.055" v="83" actId="403"/>
          <ac:spMkLst>
            <pc:docMk/>
            <pc:sldMk cId="353070582" sldId="257"/>
            <ac:spMk id="5" creationId="{00000000-0000-0000-0000-000000000000}"/>
          </ac:spMkLst>
        </pc:spChg>
      </pc:sldChg>
      <pc:sldChg chg="modSp mod">
        <pc:chgData name="Matt Smith" userId="e94cc801-2eec-480e-ae3c-2087c79fc22d" providerId="ADAL" clId="{DF49780B-044C-4D46-848E-6688546D0133}" dt="2026-02-10T07:51:25.330" v="30" actId="20577"/>
        <pc:sldMkLst>
          <pc:docMk/>
          <pc:sldMk cId="1075872428" sldId="258"/>
        </pc:sldMkLst>
        <pc:spChg chg="mod">
          <ac:chgData name="Matt Smith" userId="e94cc801-2eec-480e-ae3c-2087c79fc22d" providerId="ADAL" clId="{DF49780B-044C-4D46-848E-6688546D0133}" dt="2026-02-10T07:50:57.396" v="12" actId="20577"/>
          <ac:spMkLst>
            <pc:docMk/>
            <pc:sldMk cId="1075872428" sldId="258"/>
            <ac:spMk id="3" creationId="{00000000-0000-0000-0000-000000000000}"/>
          </ac:spMkLst>
        </pc:spChg>
        <pc:spChg chg="mod">
          <ac:chgData name="Matt Smith" userId="e94cc801-2eec-480e-ae3c-2087c79fc22d" providerId="ADAL" clId="{DF49780B-044C-4D46-848E-6688546D0133}" dt="2026-02-10T07:51:25.330" v="30" actId="20577"/>
          <ac:spMkLst>
            <pc:docMk/>
            <pc:sldMk cId="1075872428" sldId="258"/>
            <ac:spMk id="8" creationId="{F982E3E8-501C-4BCD-80A1-DA5942498F84}"/>
          </ac:spMkLst>
        </pc:spChg>
      </pc:sldChg>
      <pc:sldChg chg="modSp del mod">
        <pc:chgData name="Matt Smith" userId="e94cc801-2eec-480e-ae3c-2087c79fc22d" providerId="ADAL" clId="{DF49780B-044C-4D46-848E-6688546D0133}" dt="2026-02-10T07:53:32.226" v="101" actId="47"/>
        <pc:sldMkLst>
          <pc:docMk/>
          <pc:sldMk cId="215184783" sldId="259"/>
        </pc:sldMkLst>
        <pc:spChg chg="mod">
          <ac:chgData name="Matt Smith" userId="e94cc801-2eec-480e-ae3c-2087c79fc22d" providerId="ADAL" clId="{DF49780B-044C-4D46-848E-6688546D0133}" dt="2026-02-10T07:53:30.002" v="100" actId="20577"/>
          <ac:spMkLst>
            <pc:docMk/>
            <pc:sldMk cId="215184783" sldId="259"/>
            <ac:spMk id="5" creationId="{00000000-0000-0000-0000-000000000000}"/>
          </ac:spMkLst>
        </pc:spChg>
      </pc:sldChg>
      <pc:sldChg chg="modSp mod">
        <pc:chgData name="Matt Smith" userId="e94cc801-2eec-480e-ae3c-2087c79fc22d" providerId="ADAL" clId="{DF49780B-044C-4D46-848E-6688546D0133}" dt="2026-02-10T07:53:54.969" v="144" actId="20577"/>
        <pc:sldMkLst>
          <pc:docMk/>
          <pc:sldMk cId="665913342" sldId="262"/>
        </pc:sldMkLst>
        <pc:spChg chg="mod">
          <ac:chgData name="Matt Smith" userId="e94cc801-2eec-480e-ae3c-2087c79fc22d" providerId="ADAL" clId="{DF49780B-044C-4D46-848E-6688546D0133}" dt="2026-02-10T07:53:41.366" v="112" actId="20577"/>
          <ac:spMkLst>
            <pc:docMk/>
            <pc:sldMk cId="665913342" sldId="262"/>
            <ac:spMk id="5" creationId="{00000000-0000-0000-0000-000000000000}"/>
          </ac:spMkLst>
        </pc:spChg>
        <pc:spChg chg="mod">
          <ac:chgData name="Matt Smith" userId="e94cc801-2eec-480e-ae3c-2087c79fc22d" providerId="ADAL" clId="{DF49780B-044C-4D46-848E-6688546D0133}" dt="2026-02-10T07:53:54.969" v="144" actId="20577"/>
          <ac:spMkLst>
            <pc:docMk/>
            <pc:sldMk cId="665913342" sldId="262"/>
            <ac:spMk id="8" creationId="{00000000-0000-0000-0000-000000000000}"/>
          </ac:spMkLst>
        </pc:spChg>
      </pc:sldChg>
      <pc:sldChg chg="addSp delSp modSp mod">
        <pc:chgData name="Matt Smith" userId="e94cc801-2eec-480e-ae3c-2087c79fc22d" providerId="ADAL" clId="{DF49780B-044C-4D46-848E-6688546D0133}" dt="2026-02-10T07:54:37.988" v="175" actId="20577"/>
        <pc:sldMkLst>
          <pc:docMk/>
          <pc:sldMk cId="1468254477" sldId="263"/>
        </pc:sldMkLst>
        <pc:spChg chg="del">
          <ac:chgData name="Matt Smith" userId="e94cc801-2eec-480e-ae3c-2087c79fc22d" providerId="ADAL" clId="{DF49780B-044C-4D46-848E-6688546D0133}" dt="2026-02-10T07:54:31.084" v="163" actId="478"/>
          <ac:spMkLst>
            <pc:docMk/>
            <pc:sldMk cId="1468254477" sldId="263"/>
            <ac:spMk id="3" creationId="{AEA8CAF2-5C7A-9A28-0CB6-8CAEFFAB7F35}"/>
          </ac:spMkLst>
        </pc:spChg>
        <pc:spChg chg="mod">
          <ac:chgData name="Matt Smith" userId="e94cc801-2eec-480e-ae3c-2087c79fc22d" providerId="ADAL" clId="{DF49780B-044C-4D46-848E-6688546D0133}" dt="2026-02-10T07:54:05.941" v="155" actId="20577"/>
          <ac:spMkLst>
            <pc:docMk/>
            <pc:sldMk cId="1468254477" sldId="263"/>
            <ac:spMk id="5" creationId="{00000000-0000-0000-0000-000000000000}"/>
          </ac:spMkLst>
        </pc:spChg>
        <pc:spChg chg="add mod">
          <ac:chgData name="Matt Smith" userId="e94cc801-2eec-480e-ae3c-2087c79fc22d" providerId="ADAL" clId="{DF49780B-044C-4D46-848E-6688546D0133}" dt="2026-02-10T07:54:37.988" v="175" actId="20577"/>
          <ac:spMkLst>
            <pc:docMk/>
            <pc:sldMk cId="1468254477" sldId="263"/>
            <ac:spMk id="9" creationId="{98FF7830-8DA9-DC70-6436-E3EF56219C1A}"/>
          </ac:spMkLst>
        </pc:spChg>
        <pc:picChg chg="add mod">
          <ac:chgData name="Matt Smith" userId="e94cc801-2eec-480e-ae3c-2087c79fc22d" providerId="ADAL" clId="{DF49780B-044C-4D46-848E-6688546D0133}" dt="2026-02-10T07:54:20.726" v="160" actId="1076"/>
          <ac:picMkLst>
            <pc:docMk/>
            <pc:sldMk cId="1468254477" sldId="263"/>
            <ac:picMk id="4" creationId="{2334BC94-326C-CE64-83E0-9BF46EAA1107}"/>
          </ac:picMkLst>
        </pc:picChg>
        <pc:picChg chg="mod">
          <ac:chgData name="Matt Smith" userId="e94cc801-2eec-480e-ae3c-2087c79fc22d" providerId="ADAL" clId="{DF49780B-044C-4D46-848E-6688546D0133}" dt="2026-02-10T07:54:14.097" v="156" actId="14100"/>
          <ac:picMkLst>
            <pc:docMk/>
            <pc:sldMk cId="1468254477" sldId="263"/>
            <ac:picMk id="10" creationId="{00000000-0000-0000-0000-000000000000}"/>
          </ac:picMkLst>
        </pc:picChg>
      </pc:sldChg>
      <pc:sldChg chg="addSp delSp modSp mod">
        <pc:chgData name="Matt Smith" userId="e94cc801-2eec-480e-ae3c-2087c79fc22d" providerId="ADAL" clId="{DF49780B-044C-4D46-848E-6688546D0133}" dt="2026-02-10T08:02:24.806" v="595" actId="1076"/>
        <pc:sldMkLst>
          <pc:docMk/>
          <pc:sldMk cId="508024176" sldId="270"/>
        </pc:sldMkLst>
        <pc:spChg chg="mod">
          <ac:chgData name="Matt Smith" userId="e94cc801-2eec-480e-ae3c-2087c79fc22d" providerId="ADAL" clId="{DF49780B-044C-4D46-848E-6688546D0133}" dt="2026-02-10T08:01:32.585" v="562" actId="1076"/>
          <ac:spMkLst>
            <pc:docMk/>
            <pc:sldMk cId="508024176" sldId="270"/>
            <ac:spMk id="6" creationId="{00000000-0000-0000-0000-000000000000}"/>
          </ac:spMkLst>
        </pc:spChg>
        <pc:spChg chg="mod">
          <ac:chgData name="Matt Smith" userId="e94cc801-2eec-480e-ae3c-2087c79fc22d" providerId="ADAL" clId="{DF49780B-044C-4D46-848E-6688546D0133}" dt="2026-02-10T08:02:24.806" v="595" actId="1076"/>
          <ac:spMkLst>
            <pc:docMk/>
            <pc:sldMk cId="508024176" sldId="270"/>
            <ac:spMk id="8" creationId="{00000000-0000-0000-0000-000000000000}"/>
          </ac:spMkLst>
        </pc:spChg>
        <pc:picChg chg="del">
          <ac:chgData name="Matt Smith" userId="e94cc801-2eec-480e-ae3c-2087c79fc22d" providerId="ADAL" clId="{DF49780B-044C-4D46-848E-6688546D0133}" dt="2026-02-10T08:00:58.428" v="535" actId="478"/>
          <ac:picMkLst>
            <pc:docMk/>
            <pc:sldMk cId="508024176" sldId="270"/>
            <ac:picMk id="2" creationId="{201D96D8-1D14-4892-A317-8AA9B5D1BE52}"/>
          </ac:picMkLst>
        </pc:picChg>
        <pc:picChg chg="add mod">
          <ac:chgData name="Matt Smith" userId="e94cc801-2eec-480e-ae3c-2087c79fc22d" providerId="ADAL" clId="{DF49780B-044C-4D46-848E-6688546D0133}" dt="2026-02-10T08:01:17.924" v="541" actId="1582"/>
          <ac:picMkLst>
            <pc:docMk/>
            <pc:sldMk cId="508024176" sldId="270"/>
            <ac:picMk id="2050" creationId="{FDE30DA4-928F-4DCD-C063-137EF8DC6F9F}"/>
          </ac:picMkLst>
        </pc:picChg>
        <pc:picChg chg="add mod">
          <ac:chgData name="Matt Smith" userId="e94cc801-2eec-480e-ae3c-2087c79fc22d" providerId="ADAL" clId="{DF49780B-044C-4D46-848E-6688546D0133}" dt="2026-02-10T08:02:21.107" v="592" actId="1076"/>
          <ac:picMkLst>
            <pc:docMk/>
            <pc:sldMk cId="508024176" sldId="270"/>
            <ac:picMk id="2052" creationId="{D31F97DC-9CB9-1770-3532-B1394EC61192}"/>
          </ac:picMkLst>
        </pc:picChg>
        <pc:picChg chg="del">
          <ac:chgData name="Matt Smith" userId="e94cc801-2eec-480e-ae3c-2087c79fc22d" providerId="ADAL" clId="{DF49780B-044C-4D46-848E-6688546D0133}" dt="2026-02-10T08:01:58.356" v="584" actId="478"/>
          <ac:picMkLst>
            <pc:docMk/>
            <pc:sldMk cId="508024176" sldId="270"/>
            <ac:picMk id="4098" creationId="{D7066244-654B-4623-B490-BBA92E9BEAE3}"/>
          </ac:picMkLst>
        </pc:picChg>
      </pc:sldChg>
      <pc:sldChg chg="modSp mod">
        <pc:chgData name="Matt Smith" userId="e94cc801-2eec-480e-ae3c-2087c79fc22d" providerId="ADAL" clId="{DF49780B-044C-4D46-848E-6688546D0133}" dt="2026-02-10T08:03:35.193" v="706" actId="20577"/>
        <pc:sldMkLst>
          <pc:docMk/>
          <pc:sldMk cId="406618011" sldId="273"/>
        </pc:sldMkLst>
        <pc:spChg chg="mod">
          <ac:chgData name="Matt Smith" userId="e94cc801-2eec-480e-ae3c-2087c79fc22d" providerId="ADAL" clId="{DF49780B-044C-4D46-848E-6688546D0133}" dt="2026-02-10T08:03:35.193" v="706" actId="20577"/>
          <ac:spMkLst>
            <pc:docMk/>
            <pc:sldMk cId="406618011" sldId="273"/>
            <ac:spMk id="6" creationId="{00000000-0000-0000-0000-000000000000}"/>
          </ac:spMkLst>
        </pc:spChg>
      </pc:sldChg>
      <pc:sldChg chg="modSp mod">
        <pc:chgData name="Matt Smith" userId="e94cc801-2eec-480e-ae3c-2087c79fc22d" providerId="ADAL" clId="{DF49780B-044C-4D46-848E-6688546D0133}" dt="2026-02-10T08:04:06.354" v="760" actId="20577"/>
        <pc:sldMkLst>
          <pc:docMk/>
          <pc:sldMk cId="735946123" sldId="274"/>
        </pc:sldMkLst>
        <pc:spChg chg="mod">
          <ac:chgData name="Matt Smith" userId="e94cc801-2eec-480e-ae3c-2087c79fc22d" providerId="ADAL" clId="{DF49780B-044C-4D46-848E-6688546D0133}" dt="2026-02-10T08:04:06.354" v="760" actId="20577"/>
          <ac:spMkLst>
            <pc:docMk/>
            <pc:sldMk cId="735946123" sldId="274"/>
            <ac:spMk id="3" creationId="{00000000-0000-0000-0000-000000000000}"/>
          </ac:spMkLst>
        </pc:spChg>
      </pc:sldChg>
      <pc:sldChg chg="modSp mod">
        <pc:chgData name="Matt Smith" userId="e94cc801-2eec-480e-ae3c-2087c79fc22d" providerId="ADAL" clId="{DF49780B-044C-4D46-848E-6688546D0133}" dt="2026-02-10T08:04:32.324" v="784" actId="20577"/>
        <pc:sldMkLst>
          <pc:docMk/>
          <pc:sldMk cId="681024607" sldId="284"/>
        </pc:sldMkLst>
        <pc:spChg chg="mod">
          <ac:chgData name="Matt Smith" userId="e94cc801-2eec-480e-ae3c-2087c79fc22d" providerId="ADAL" clId="{DF49780B-044C-4D46-848E-6688546D0133}" dt="2026-02-10T08:04:32.324" v="784" actId="20577"/>
          <ac:spMkLst>
            <pc:docMk/>
            <pc:sldMk cId="681024607" sldId="284"/>
            <ac:spMk id="3" creationId="{00000000-0000-0000-0000-000000000000}"/>
          </ac:spMkLst>
        </pc:spChg>
      </pc:sldChg>
      <pc:sldChg chg="addSp delSp modSp mod">
        <pc:chgData name="Matt Smith" userId="e94cc801-2eec-480e-ae3c-2087c79fc22d" providerId="ADAL" clId="{DF49780B-044C-4D46-848E-6688546D0133}" dt="2026-02-10T08:00:15.754" v="487" actId="20577"/>
        <pc:sldMkLst>
          <pc:docMk/>
          <pc:sldMk cId="2068483191" sldId="287"/>
        </pc:sldMkLst>
        <pc:spChg chg="mod">
          <ac:chgData name="Matt Smith" userId="e94cc801-2eec-480e-ae3c-2087c79fc22d" providerId="ADAL" clId="{DF49780B-044C-4D46-848E-6688546D0133}" dt="2026-02-10T08:00:15.754" v="487" actId="20577"/>
          <ac:spMkLst>
            <pc:docMk/>
            <pc:sldMk cId="2068483191" sldId="287"/>
            <ac:spMk id="5" creationId="{00000000-0000-0000-0000-000000000000}"/>
          </ac:spMkLst>
        </pc:spChg>
        <pc:spChg chg="mod">
          <ac:chgData name="Matt Smith" userId="e94cc801-2eec-480e-ae3c-2087c79fc22d" providerId="ADAL" clId="{DF49780B-044C-4D46-848E-6688546D0133}" dt="2026-02-10T08:00:00.081" v="475" actId="14100"/>
          <ac:spMkLst>
            <pc:docMk/>
            <pc:sldMk cId="2068483191" sldId="287"/>
            <ac:spMk id="7" creationId="{93C6585F-72A3-40C2-896E-BD69550F80B0}"/>
          </ac:spMkLst>
        </pc:spChg>
        <pc:picChg chg="del">
          <ac:chgData name="Matt Smith" userId="e94cc801-2eec-480e-ae3c-2087c79fc22d" providerId="ADAL" clId="{DF49780B-044C-4D46-848E-6688546D0133}" dt="2026-02-10T07:59:52.731" v="466" actId="478"/>
          <ac:picMkLst>
            <pc:docMk/>
            <pc:sldMk cId="2068483191" sldId="287"/>
            <ac:picMk id="2" creationId="{58A6B571-F698-3AAA-171D-73ED77D52C6F}"/>
          </ac:picMkLst>
        </pc:picChg>
        <pc:picChg chg="add mod">
          <ac:chgData name="Matt Smith" userId="e94cc801-2eec-480e-ae3c-2087c79fc22d" providerId="ADAL" clId="{DF49780B-044C-4D46-848E-6688546D0133}" dt="2026-02-10T08:00:10.347" v="477" actId="1076"/>
          <ac:picMkLst>
            <pc:docMk/>
            <pc:sldMk cId="2068483191" sldId="287"/>
            <ac:picMk id="3" creationId="{FC946922-019D-F2DE-49E4-51E148036A19}"/>
          </ac:picMkLst>
        </pc:picChg>
        <pc:picChg chg="del">
          <ac:chgData name="Matt Smith" userId="e94cc801-2eec-480e-ae3c-2087c79fc22d" providerId="ADAL" clId="{DF49780B-044C-4D46-848E-6688546D0133}" dt="2026-02-10T07:59:52.433" v="465" actId="478"/>
          <ac:picMkLst>
            <pc:docMk/>
            <pc:sldMk cId="2068483191" sldId="287"/>
            <ac:picMk id="4" creationId="{56DC3A87-9DE3-9F52-927B-BC9142D5BEE7}"/>
          </ac:picMkLst>
        </pc:picChg>
      </pc:sldChg>
      <pc:sldChg chg="addSp modSp mod">
        <pc:chgData name="Matt Smith" userId="e94cc801-2eec-480e-ae3c-2087c79fc22d" providerId="ADAL" clId="{DF49780B-044C-4D46-848E-6688546D0133}" dt="2026-02-10T07:55:12.990" v="201" actId="20577"/>
        <pc:sldMkLst>
          <pc:docMk/>
          <pc:sldMk cId="1463291765" sldId="288"/>
        </pc:sldMkLst>
        <pc:spChg chg="add mod">
          <ac:chgData name="Matt Smith" userId="e94cc801-2eec-480e-ae3c-2087c79fc22d" providerId="ADAL" clId="{DF49780B-044C-4D46-848E-6688546D0133}" dt="2026-02-10T07:55:12.990" v="201" actId="20577"/>
          <ac:spMkLst>
            <pc:docMk/>
            <pc:sldMk cId="1463291765" sldId="288"/>
            <ac:spMk id="3" creationId="{E38076A4-7EDC-B53A-495F-525657591481}"/>
          </ac:spMkLst>
        </pc:spChg>
        <pc:spChg chg="mod">
          <ac:chgData name="Matt Smith" userId="e94cc801-2eec-480e-ae3c-2087c79fc22d" providerId="ADAL" clId="{DF49780B-044C-4D46-848E-6688546D0133}" dt="2026-02-10T07:54:45.329" v="186" actId="20577"/>
          <ac:spMkLst>
            <pc:docMk/>
            <pc:sldMk cId="1463291765" sldId="288"/>
            <ac:spMk id="5" creationId="{00000000-0000-0000-0000-000000000000}"/>
          </ac:spMkLst>
        </pc:spChg>
        <pc:picChg chg="add mod">
          <ac:chgData name="Matt Smith" userId="e94cc801-2eec-480e-ae3c-2087c79fc22d" providerId="ADAL" clId="{DF49780B-044C-4D46-848E-6688546D0133}" dt="2026-02-10T07:54:57.194" v="190" actId="1076"/>
          <ac:picMkLst>
            <pc:docMk/>
            <pc:sldMk cId="1463291765" sldId="288"/>
            <ac:picMk id="2" creationId="{2F263C53-2706-7FF4-7E81-030AABF4469C}"/>
          </ac:picMkLst>
        </pc:picChg>
      </pc:sldChg>
      <pc:sldChg chg="modSp mod">
        <pc:chgData name="Matt Smith" userId="e94cc801-2eec-480e-ae3c-2087c79fc22d" providerId="ADAL" clId="{DF49780B-044C-4D46-848E-6688546D0133}" dt="2026-02-10T08:03:00.852" v="659" actId="20577"/>
        <pc:sldMkLst>
          <pc:docMk/>
          <pc:sldMk cId="1536824577" sldId="291"/>
        </pc:sldMkLst>
        <pc:spChg chg="mod">
          <ac:chgData name="Matt Smith" userId="e94cc801-2eec-480e-ae3c-2087c79fc22d" providerId="ADAL" clId="{DF49780B-044C-4D46-848E-6688546D0133}" dt="2026-02-10T08:03:00.852" v="659" actId="20577"/>
          <ac:spMkLst>
            <pc:docMk/>
            <pc:sldMk cId="1536824577" sldId="291"/>
            <ac:spMk id="6" creationId="{00000000-0000-0000-0000-000000000000}"/>
          </ac:spMkLst>
        </pc:spChg>
      </pc:sldChg>
      <pc:sldChg chg="modSp mod">
        <pc:chgData name="Matt Smith" userId="e94cc801-2eec-480e-ae3c-2087c79fc22d" providerId="ADAL" clId="{DF49780B-044C-4D46-848E-6688546D0133}" dt="2026-02-10T08:06:53.131" v="1202" actId="20577"/>
        <pc:sldMkLst>
          <pc:docMk/>
          <pc:sldMk cId="978572552" sldId="294"/>
        </pc:sldMkLst>
        <pc:spChg chg="mod">
          <ac:chgData name="Matt Smith" userId="e94cc801-2eec-480e-ae3c-2087c79fc22d" providerId="ADAL" clId="{DF49780B-044C-4D46-848E-6688546D0133}" dt="2026-02-10T08:06:53.131" v="1202" actId="20577"/>
          <ac:spMkLst>
            <pc:docMk/>
            <pc:sldMk cId="978572552" sldId="294"/>
            <ac:spMk id="3" creationId="{22ECA3AD-283B-4E79-84C1-90F2DCD640EB}"/>
          </ac:spMkLst>
        </pc:spChg>
      </pc:sldChg>
      <pc:sldChg chg="addSp delSp modSp mod">
        <pc:chgData name="Matt Smith" userId="e94cc801-2eec-480e-ae3c-2087c79fc22d" providerId="ADAL" clId="{DF49780B-044C-4D46-848E-6688546D0133}" dt="2026-02-10T07:59:40.566" v="463" actId="20577"/>
        <pc:sldMkLst>
          <pc:docMk/>
          <pc:sldMk cId="2729609297" sldId="298"/>
        </pc:sldMkLst>
        <pc:spChg chg="mod">
          <ac:chgData name="Matt Smith" userId="e94cc801-2eec-480e-ae3c-2087c79fc22d" providerId="ADAL" clId="{DF49780B-044C-4D46-848E-6688546D0133}" dt="2026-02-10T07:55:22.249" v="212" actId="20577"/>
          <ac:spMkLst>
            <pc:docMk/>
            <pc:sldMk cId="2729609297" sldId="298"/>
            <ac:spMk id="5" creationId="{00000000-0000-0000-0000-000000000000}"/>
          </ac:spMkLst>
        </pc:spChg>
        <pc:spChg chg="mod">
          <ac:chgData name="Matt Smith" userId="e94cc801-2eec-480e-ae3c-2087c79fc22d" providerId="ADAL" clId="{DF49780B-044C-4D46-848E-6688546D0133}" dt="2026-02-10T07:59:40.566" v="463" actId="20577"/>
          <ac:spMkLst>
            <pc:docMk/>
            <pc:sldMk cId="2729609297" sldId="298"/>
            <ac:spMk id="8" creationId="{00000000-0000-0000-0000-000000000000}"/>
          </ac:spMkLst>
        </pc:spChg>
        <pc:picChg chg="add mod">
          <ac:chgData name="Matt Smith" userId="e94cc801-2eec-480e-ae3c-2087c79fc22d" providerId="ADAL" clId="{DF49780B-044C-4D46-848E-6688546D0133}" dt="2026-02-10T07:57:08.770" v="309" actId="1076"/>
          <ac:picMkLst>
            <pc:docMk/>
            <pc:sldMk cId="2729609297" sldId="298"/>
            <ac:picMk id="3" creationId="{13C85FDB-9A8A-0C47-F71C-C5DA5F6CA2AB}"/>
          </ac:picMkLst>
        </pc:picChg>
        <pc:picChg chg="del">
          <ac:chgData name="Matt Smith" userId="e94cc801-2eec-480e-ae3c-2087c79fc22d" providerId="ADAL" clId="{DF49780B-044C-4D46-848E-6688546D0133}" dt="2026-02-10T07:55:43.565" v="251" actId="478"/>
          <ac:picMkLst>
            <pc:docMk/>
            <pc:sldMk cId="2729609297" sldId="298"/>
            <ac:picMk id="1026" creationId="{F7559DD7-C417-4472-A3F6-EB2CE5E321F2}"/>
          </ac:picMkLst>
        </pc:picChg>
      </pc:sldChg>
      <pc:sldChg chg="delSp del mod">
        <pc:chgData name="Matt Smith" userId="e94cc801-2eec-480e-ae3c-2087c79fc22d" providerId="ADAL" clId="{DF49780B-044C-4D46-848E-6688546D0133}" dt="2026-02-10T07:59:11.778" v="348" actId="47"/>
        <pc:sldMkLst>
          <pc:docMk/>
          <pc:sldMk cId="3041888382" sldId="304"/>
        </pc:sldMkLst>
        <pc:picChg chg="del">
          <ac:chgData name="Matt Smith" userId="e94cc801-2eec-480e-ae3c-2087c79fc22d" providerId="ADAL" clId="{DF49780B-044C-4D46-848E-6688546D0133}" dt="2026-02-10T07:59:10.656" v="346" actId="478"/>
          <ac:picMkLst>
            <pc:docMk/>
            <pc:sldMk cId="3041888382" sldId="304"/>
            <ac:picMk id="9" creationId="{971DD0A8-EDDB-3D86-25D9-2FF3679BE6C9}"/>
          </ac:picMkLst>
        </pc:picChg>
        <pc:picChg chg="del">
          <ac:chgData name="Matt Smith" userId="e94cc801-2eec-480e-ae3c-2087c79fc22d" providerId="ADAL" clId="{DF49780B-044C-4D46-848E-6688546D0133}" dt="2026-02-10T07:59:11.003" v="347" actId="478"/>
          <ac:picMkLst>
            <pc:docMk/>
            <pc:sldMk cId="3041888382" sldId="304"/>
            <ac:picMk id="10" creationId="{C33AB286-FE2B-E477-88E6-C2205F1D0833}"/>
          </ac:picMkLst>
        </pc:picChg>
      </pc:sldChg>
      <pc:sldChg chg="del">
        <pc:chgData name="Matt Smith" userId="e94cc801-2eec-480e-ae3c-2087c79fc22d" providerId="ADAL" clId="{DF49780B-044C-4D46-848E-6688546D0133}" dt="2026-02-10T08:03:09.502" v="660" actId="47"/>
        <pc:sldMkLst>
          <pc:docMk/>
          <pc:sldMk cId="319600946" sldId="306"/>
        </pc:sldMkLst>
      </pc:sldChg>
      <pc:sldChg chg="modSp add mod">
        <pc:chgData name="Matt Smith" userId="e94cc801-2eec-480e-ae3c-2087c79fc22d" providerId="ADAL" clId="{DF49780B-044C-4D46-848E-6688546D0133}" dt="2026-02-10T08:06:39.381" v="1192" actId="20577"/>
        <pc:sldMkLst>
          <pc:docMk/>
          <pc:sldMk cId="1731903174" sldId="306"/>
        </pc:sldMkLst>
        <pc:spChg chg="mod">
          <ac:chgData name="Matt Smith" userId="e94cc801-2eec-480e-ae3c-2087c79fc22d" providerId="ADAL" clId="{DF49780B-044C-4D46-848E-6688546D0133}" dt="2026-02-10T08:05:07.108" v="806" actId="20577"/>
          <ac:spMkLst>
            <pc:docMk/>
            <pc:sldMk cId="1731903174" sldId="306"/>
            <ac:spMk id="5" creationId="{00000000-0000-0000-0000-000000000000}"/>
          </ac:spMkLst>
        </pc:spChg>
        <pc:spChg chg="mod">
          <ac:chgData name="Matt Smith" userId="e94cc801-2eec-480e-ae3c-2087c79fc22d" providerId="ADAL" clId="{DF49780B-044C-4D46-848E-6688546D0133}" dt="2026-02-10T08:06:39.381" v="1192" actId="20577"/>
          <ac:spMkLst>
            <pc:docMk/>
            <pc:sldMk cId="1731903174" sldId="306"/>
            <ac:spMk id="6"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000" cy="4953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19525" y="0"/>
            <a:ext cx="2921000" cy="495300"/>
          </a:xfrm>
          <a:prstGeom prst="rect">
            <a:avLst/>
          </a:prstGeom>
        </p:spPr>
        <p:txBody>
          <a:bodyPr vert="horz" lIns="91440" tIns="45720" rIns="91440" bIns="45720" rtlCol="0"/>
          <a:lstStyle>
            <a:lvl1pPr algn="r">
              <a:defRPr sz="1200"/>
            </a:lvl1pPr>
          </a:lstStyle>
          <a:p>
            <a:fld id="{0DFF2293-9DDA-4981-80B0-086BAF7D6C51}" type="datetimeFigureOut">
              <a:rPr lang="en-GB" smtClean="0"/>
              <a:t>10/02/2026</a:t>
            </a:fld>
            <a:endParaRPr lang="en-GB"/>
          </a:p>
        </p:txBody>
      </p:sp>
      <p:sp>
        <p:nvSpPr>
          <p:cNvPr id="4" name="Footer Placeholder 3"/>
          <p:cNvSpPr>
            <a:spLocks noGrp="1"/>
          </p:cNvSpPr>
          <p:nvPr>
            <p:ph type="ftr" sz="quarter" idx="2"/>
          </p:nvPr>
        </p:nvSpPr>
        <p:spPr>
          <a:xfrm>
            <a:off x="0" y="9377363"/>
            <a:ext cx="2921000" cy="4953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19525" y="9377363"/>
            <a:ext cx="2921000" cy="495300"/>
          </a:xfrm>
          <a:prstGeom prst="rect">
            <a:avLst/>
          </a:prstGeom>
        </p:spPr>
        <p:txBody>
          <a:bodyPr vert="horz" lIns="91440" tIns="45720" rIns="91440" bIns="45720" rtlCol="0" anchor="b"/>
          <a:lstStyle>
            <a:lvl1pPr algn="r">
              <a:defRPr sz="1200"/>
            </a:lvl1pPr>
          </a:lstStyle>
          <a:p>
            <a:fld id="{D1532C03-7C79-4043-A503-2A9DF6802339}" type="slidenum">
              <a:rPr lang="en-GB" smtClean="0"/>
              <a:t>‹#›</a:t>
            </a:fld>
            <a:endParaRPr lang="en-GB"/>
          </a:p>
        </p:txBody>
      </p:sp>
    </p:spTree>
    <p:extLst>
      <p:ext uri="{BB962C8B-B14F-4D97-AF65-F5344CB8AC3E}">
        <p14:creationId xmlns:p14="http://schemas.microsoft.com/office/powerpoint/2010/main" val="26376243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534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8971" y="0"/>
            <a:ext cx="2921582" cy="495348"/>
          </a:xfrm>
          <a:prstGeom prst="rect">
            <a:avLst/>
          </a:prstGeom>
        </p:spPr>
        <p:txBody>
          <a:bodyPr vert="horz" lIns="91440" tIns="45720" rIns="91440" bIns="45720" rtlCol="0"/>
          <a:lstStyle>
            <a:lvl1pPr algn="r">
              <a:defRPr sz="1200"/>
            </a:lvl1pPr>
          </a:lstStyle>
          <a:p>
            <a:fld id="{DF8E1094-D861-D84C-B1E7-2D469658270F}" type="datetimeFigureOut">
              <a:rPr lang="en-US" smtClean="0"/>
              <a:t>2/10/2026</a:t>
            </a:fld>
            <a:endParaRPr lang="en-US"/>
          </a:p>
        </p:txBody>
      </p:sp>
      <p:sp>
        <p:nvSpPr>
          <p:cNvPr id="4" name="Slide Image Placeholder 3"/>
          <p:cNvSpPr>
            <a:spLocks noGrp="1" noRot="1" noChangeAspect="1"/>
          </p:cNvSpPr>
          <p:nvPr>
            <p:ph type="sldImg" idx="2"/>
          </p:nvPr>
        </p:nvSpPr>
        <p:spPr>
          <a:xfrm>
            <a:off x="409575" y="1233488"/>
            <a:ext cx="5922963" cy="33321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4212" y="4751219"/>
            <a:ext cx="539369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77317"/>
            <a:ext cx="2921582" cy="49534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8971" y="9377317"/>
            <a:ext cx="2921582" cy="495347"/>
          </a:xfrm>
          <a:prstGeom prst="rect">
            <a:avLst/>
          </a:prstGeom>
        </p:spPr>
        <p:txBody>
          <a:bodyPr vert="horz" lIns="91440" tIns="45720" rIns="91440" bIns="45720" rtlCol="0" anchor="b"/>
          <a:lstStyle>
            <a:lvl1pPr algn="r">
              <a:defRPr sz="1200"/>
            </a:lvl1pPr>
          </a:lstStyle>
          <a:p>
            <a:fld id="{03ECBA9B-6E1F-704B-982B-484753D81C9D}" type="slidenum">
              <a:rPr lang="en-US" smtClean="0"/>
              <a:t>‹#›</a:t>
            </a:fld>
            <a:endParaRPr lang="en-US"/>
          </a:p>
        </p:txBody>
      </p:sp>
    </p:spTree>
    <p:extLst>
      <p:ext uri="{BB962C8B-B14F-4D97-AF65-F5344CB8AC3E}">
        <p14:creationId xmlns:p14="http://schemas.microsoft.com/office/powerpoint/2010/main" val="7989650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FC28355-B328-9341-B8D5-00CA395B7561}" type="datetimeFigureOut">
              <a:rPr lang="en-US" smtClean="0"/>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1869011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C28355-B328-9341-B8D5-00CA395B7561}" type="datetimeFigureOut">
              <a:rPr lang="en-US" smtClean="0"/>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56333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C28355-B328-9341-B8D5-00CA395B7561}" type="datetimeFigureOut">
              <a:rPr lang="en-US" smtClean="0"/>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1902010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C28355-B328-9341-B8D5-00CA395B7561}" type="datetimeFigureOut">
              <a:rPr lang="en-US" smtClean="0"/>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1234673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C28355-B328-9341-B8D5-00CA395B7561}" type="datetimeFigureOut">
              <a:rPr lang="en-US" smtClean="0"/>
              <a:t>2/10/2026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20310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C28355-B328-9341-B8D5-00CA395B7561}" type="datetimeFigureOut">
              <a:rPr lang="en-US" smtClean="0"/>
              <a:t>2/10/2026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2061283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C28355-B328-9341-B8D5-00CA395B7561}" type="datetimeFigureOut">
              <a:rPr lang="en-US" smtClean="0"/>
              <a:t>2/10/2026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784061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C28355-B328-9341-B8D5-00CA395B7561}" type="datetimeFigureOut">
              <a:rPr lang="en-US" smtClean="0"/>
              <a:t>2/10/2026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764644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C28355-B328-9341-B8D5-00CA395B7561}" type="datetimeFigureOut">
              <a:rPr lang="en-US" smtClean="0"/>
              <a:t>2/10/2026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843362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FC28355-B328-9341-B8D5-00CA395B7561}" type="datetimeFigureOut">
              <a:rPr lang="en-US" smtClean="0"/>
              <a:t>2/10/2026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1008173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FC28355-B328-9341-B8D5-00CA395B7561}" type="datetimeFigureOut">
              <a:rPr lang="en-US" smtClean="0"/>
              <a:t>2/10/2026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886AF8-E3D0-3641-B3F8-0B6E38C3584B}" type="slidenum">
              <a:rPr lang="en-US" smtClean="0"/>
              <a:t>‹#›</a:t>
            </a:fld>
            <a:endParaRPr lang="en-US"/>
          </a:p>
        </p:txBody>
      </p:sp>
    </p:spTree>
    <p:extLst>
      <p:ext uri="{BB962C8B-B14F-4D97-AF65-F5344CB8AC3E}">
        <p14:creationId xmlns:p14="http://schemas.microsoft.com/office/powerpoint/2010/main" val="722560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2313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C28355-B328-9341-B8D5-00CA395B7561}" type="datetimeFigureOut">
              <a:rPr lang="en-US" smtClean="0"/>
              <a:t>2/10/2026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86AF8-E3D0-3641-B3F8-0B6E38C3584B}" type="slidenum">
              <a:rPr lang="en-US" smtClean="0"/>
              <a:t>‹#›</a:t>
            </a:fld>
            <a:endParaRPr lang="en-US"/>
          </a:p>
        </p:txBody>
      </p:sp>
    </p:spTree>
    <p:extLst>
      <p:ext uri="{BB962C8B-B14F-4D97-AF65-F5344CB8AC3E}">
        <p14:creationId xmlns:p14="http://schemas.microsoft.com/office/powerpoint/2010/main" val="656354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1.png"/><Relationship Id="rId5" Type="http://schemas.microsoft.com/office/2007/relationships/hdphoto" Target="../media/hdphoto2.wdp"/><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microsoft.com/office/2007/relationships/hdphoto" Target="../media/hdphoto5.wdp"/><Relationship Id="rId7"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5.png"/><Relationship Id="rId5" Type="http://schemas.microsoft.com/office/2007/relationships/hdphoto" Target="../media/hdphoto6.wdp"/><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1.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5075583" y="648393"/>
            <a:ext cx="6495733" cy="1323439"/>
          </a:xfrm>
          <a:prstGeom prst="rect">
            <a:avLst/>
          </a:prstGeom>
          <a:noFill/>
        </p:spPr>
        <p:txBody>
          <a:bodyPr wrap="square" lIns="91440" tIns="45720" rIns="91440" bIns="45720" rtlCol="0" anchor="t">
            <a:spAutoFit/>
          </a:bodyPr>
          <a:lstStyle/>
          <a:p>
            <a:pPr algn="ctr"/>
            <a:r>
              <a:rPr lang="en-US" sz="4000" b="1" u="sng" dirty="0">
                <a:solidFill>
                  <a:schemeClr val="bg1"/>
                </a:solidFill>
                <a:ea typeface="Al Tarikh" charset="-78"/>
                <a:cs typeface="Al Tarikh" charset="-78"/>
              </a:rPr>
              <a:t>Parents Information Evening</a:t>
            </a:r>
          </a:p>
          <a:p>
            <a:pPr algn="ctr"/>
            <a:r>
              <a:rPr lang="en-US" sz="4000" b="1" u="sng" dirty="0">
                <a:solidFill>
                  <a:schemeClr val="bg1"/>
                </a:solidFill>
                <a:ea typeface="Al Tarikh" charset="-78"/>
                <a:cs typeface="Al Tarikh"/>
              </a:rPr>
              <a:t>Tuesday 10</a:t>
            </a:r>
            <a:r>
              <a:rPr lang="en-US" sz="4000" b="1" u="sng" baseline="30000" dirty="0">
                <a:solidFill>
                  <a:schemeClr val="bg1"/>
                </a:solidFill>
                <a:ea typeface="Al Tarikh" charset="-78"/>
                <a:cs typeface="Al Tarikh"/>
              </a:rPr>
              <a:t>th</a:t>
            </a:r>
            <a:r>
              <a:rPr lang="en-US" sz="4000" b="1" u="sng" dirty="0">
                <a:solidFill>
                  <a:schemeClr val="bg1"/>
                </a:solidFill>
                <a:ea typeface="Al Tarikh" charset="-78"/>
                <a:cs typeface="Al Tarikh"/>
              </a:rPr>
              <a:t> March</a:t>
            </a:r>
            <a:endParaRPr lang="en-US" sz="4000" b="1" u="sng" dirty="0">
              <a:solidFill>
                <a:schemeClr val="bg1"/>
              </a:solidFill>
              <a:ea typeface="Al Tarikh" charset="-78"/>
              <a:cs typeface="Al Tarikh" charset="-78"/>
            </a:endParaRPr>
          </a:p>
        </p:txBody>
      </p:sp>
      <p:sp>
        <p:nvSpPr>
          <p:cNvPr id="10" name="Content Placeholder 9"/>
          <p:cNvSpPr>
            <a:spLocks noGrp="1"/>
          </p:cNvSpPr>
          <p:nvPr>
            <p:ph idx="1"/>
          </p:nvPr>
        </p:nvSpPr>
        <p:spPr>
          <a:xfrm>
            <a:off x="5486400" y="2239617"/>
            <a:ext cx="5867400" cy="3937346"/>
          </a:xfrm>
        </p:spPr>
        <p:txBody>
          <a:bodyPr vert="horz" lIns="91440" tIns="45720" rIns="91440" bIns="45720" rtlCol="0" anchor="t">
            <a:normAutofit lnSpcReduction="10000"/>
          </a:bodyPr>
          <a:lstStyle/>
          <a:p>
            <a:r>
              <a:rPr lang="en-US" sz="2400" dirty="0">
                <a:solidFill>
                  <a:schemeClr val="bg1"/>
                </a:solidFill>
              </a:rPr>
              <a:t>Itinerary</a:t>
            </a:r>
          </a:p>
          <a:p>
            <a:r>
              <a:rPr lang="en-US" sz="2400" dirty="0">
                <a:solidFill>
                  <a:schemeClr val="bg1"/>
                </a:solidFill>
              </a:rPr>
              <a:t>Kit List</a:t>
            </a:r>
          </a:p>
          <a:p>
            <a:r>
              <a:rPr lang="en-US" sz="2400" dirty="0">
                <a:solidFill>
                  <a:schemeClr val="bg1"/>
                </a:solidFill>
              </a:rPr>
              <a:t>Luggage &amp; Luggage Tags</a:t>
            </a:r>
          </a:p>
          <a:p>
            <a:r>
              <a:rPr lang="en-US" sz="2400" dirty="0">
                <a:solidFill>
                  <a:schemeClr val="bg1"/>
                </a:solidFill>
              </a:rPr>
              <a:t>Medication</a:t>
            </a:r>
          </a:p>
          <a:p>
            <a:r>
              <a:rPr lang="en-US" sz="2400" dirty="0">
                <a:solidFill>
                  <a:schemeClr val="bg1"/>
                </a:solidFill>
              </a:rPr>
              <a:t>Spending money</a:t>
            </a:r>
          </a:p>
          <a:p>
            <a:r>
              <a:rPr lang="en-US" sz="2400" dirty="0">
                <a:solidFill>
                  <a:schemeClr val="bg1"/>
                </a:solidFill>
              </a:rPr>
              <a:t>Rules</a:t>
            </a:r>
          </a:p>
          <a:p>
            <a:r>
              <a:rPr lang="en-US" sz="2400" dirty="0">
                <a:solidFill>
                  <a:schemeClr val="bg1"/>
                </a:solidFill>
              </a:rPr>
              <a:t>Insurance/Personal Possessions</a:t>
            </a:r>
          </a:p>
          <a:p>
            <a:r>
              <a:rPr lang="en-US" sz="2400" dirty="0">
                <a:solidFill>
                  <a:schemeClr val="bg1"/>
                </a:solidFill>
              </a:rPr>
              <a:t>Groups/rooms</a:t>
            </a:r>
          </a:p>
          <a:p>
            <a:r>
              <a:rPr lang="en-US" sz="2400" dirty="0">
                <a:solidFill>
                  <a:schemeClr val="bg1"/>
                </a:solidFill>
              </a:rPr>
              <a:t>Hoodie</a:t>
            </a:r>
            <a:endParaRPr lang="en-US" sz="2400" dirty="0">
              <a:solidFill>
                <a:schemeClr val="bg1"/>
              </a:solidFill>
              <a:ea typeface="Calibri"/>
              <a:cs typeface="Calibri"/>
            </a:endParaRPr>
          </a:p>
        </p:txBody>
      </p:sp>
      <p:pic>
        <p:nvPicPr>
          <p:cNvPr id="5" name="Picture 4">
            <a:extLst>
              <a:ext uri="{FF2B5EF4-FFF2-40B4-BE49-F238E27FC236}">
                <a16:creationId xmlns:a16="http://schemas.microsoft.com/office/drawing/2014/main" id="{C9414DBF-252D-4835-A921-A42BCDFA266D}"/>
              </a:ext>
            </a:extLst>
          </p:cNvPr>
          <p:cNvPicPr/>
          <p:nvPr/>
        </p:nvPicPr>
        <p:blipFill rotWithShape="1">
          <a:blip r:embed="rId2"/>
          <a:srcRect b="15894"/>
          <a:stretch/>
        </p:blipFill>
        <p:spPr bwMode="auto">
          <a:xfrm>
            <a:off x="1086029" y="359207"/>
            <a:ext cx="3334970" cy="3415840"/>
          </a:xfrm>
          <a:prstGeom prst="rect">
            <a:avLst/>
          </a:prstGeom>
          <a:ln>
            <a:noFill/>
          </a:ln>
          <a:extLst>
            <a:ext uri="{53640926-AAD7-44D8-BBD7-CCE9431645EC}">
              <a14:shadowObscured xmlns:a14="http://schemas.microsoft.com/office/drawing/2010/main"/>
            </a:ext>
          </a:extLst>
        </p:spPr>
      </p:pic>
      <p:sp>
        <p:nvSpPr>
          <p:cNvPr id="7" name="Rectangle 3">
            <a:extLst>
              <a:ext uri="{FF2B5EF4-FFF2-40B4-BE49-F238E27FC236}">
                <a16:creationId xmlns:a16="http://schemas.microsoft.com/office/drawing/2014/main" id="{BB5A8586-1CB2-4423-BA87-61E0171A7EBC}"/>
              </a:ext>
            </a:extLst>
          </p:cNvPr>
          <p:cNvSpPr txBox="1">
            <a:spLocks noChangeArrowheads="1"/>
          </p:cNvSpPr>
          <p:nvPr/>
        </p:nvSpPr>
        <p:spPr>
          <a:xfrm>
            <a:off x="3072597" y="4071685"/>
            <a:ext cx="2152005" cy="2413037"/>
          </a:xfrm>
          <a:prstGeom prst="rect">
            <a:avLst/>
          </a:prstGeom>
          <a:solidFill>
            <a:schemeClr val="bg1">
              <a:alpha val="69000"/>
            </a:schemeClr>
          </a:solidFill>
        </p:spPr>
        <p:txBody>
          <a:bodyPr vert="horz" lIns="91440" tIns="45720" rIns="91440" bIns="45720" rtlCol="0" anchor="t">
            <a:normAutofit fontScale="925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FontTx/>
              <a:buNone/>
            </a:pPr>
            <a:r>
              <a:rPr lang="en-GB" altLang="en-US" dirty="0"/>
              <a:t>Whilst you’re waiting, you </a:t>
            </a:r>
            <a:r>
              <a:rPr lang="en-GB" altLang="en-US"/>
              <a:t>could fill in </a:t>
            </a:r>
            <a:r>
              <a:rPr lang="en-GB" altLang="en-US" dirty="0"/>
              <a:t>the final information survey!</a:t>
            </a:r>
            <a:endParaRPr lang="en-US" altLang="en-US" dirty="0"/>
          </a:p>
        </p:txBody>
      </p:sp>
      <p:pic>
        <p:nvPicPr>
          <p:cNvPr id="4" name="Picture 3">
            <a:extLst>
              <a:ext uri="{FF2B5EF4-FFF2-40B4-BE49-F238E27FC236}">
                <a16:creationId xmlns:a16="http://schemas.microsoft.com/office/drawing/2014/main" id="{C5FE7C43-5BCE-5DFA-2C71-F887AE474CCB}"/>
              </a:ext>
            </a:extLst>
          </p:cNvPr>
          <p:cNvPicPr>
            <a:picLocks noChangeAspect="1"/>
          </p:cNvPicPr>
          <p:nvPr/>
        </p:nvPicPr>
        <p:blipFill>
          <a:blip r:embed="rId3"/>
          <a:stretch>
            <a:fillRect/>
          </a:stretch>
        </p:blipFill>
        <p:spPr>
          <a:xfrm>
            <a:off x="190581" y="4071685"/>
            <a:ext cx="2362838" cy="2449707"/>
          </a:xfrm>
          <a:prstGeom prst="rect">
            <a:avLst/>
          </a:prstGeom>
        </p:spPr>
      </p:pic>
    </p:spTree>
    <p:extLst>
      <p:ext uri="{BB962C8B-B14F-4D97-AF65-F5344CB8AC3E}">
        <p14:creationId xmlns:p14="http://schemas.microsoft.com/office/powerpoint/2010/main" val="17956147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202924" y="365125"/>
            <a:ext cx="5595602" cy="884836"/>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dirty="0">
                <a:cs typeface="Calibri"/>
              </a:rPr>
              <a:t>Wednesday 1</a:t>
            </a:r>
            <a:r>
              <a:rPr lang="en-US" b="1" u="sng" baseline="30000" dirty="0">
                <a:cs typeface="Calibri"/>
              </a:rPr>
              <a:t>st</a:t>
            </a:r>
            <a:r>
              <a:rPr lang="en-US" b="1" u="sng" dirty="0">
                <a:cs typeface="Calibri"/>
              </a:rPr>
              <a:t> April</a:t>
            </a:r>
          </a:p>
        </p:txBody>
      </p:sp>
      <p:sp>
        <p:nvSpPr>
          <p:cNvPr id="7" name="Rectangle 6">
            <a:extLst>
              <a:ext uri="{FF2B5EF4-FFF2-40B4-BE49-F238E27FC236}">
                <a16:creationId xmlns:a16="http://schemas.microsoft.com/office/drawing/2014/main" id="{93C6585F-72A3-40C2-896E-BD69550F80B0}"/>
              </a:ext>
            </a:extLst>
          </p:cNvPr>
          <p:cNvSpPr/>
          <p:nvPr/>
        </p:nvSpPr>
        <p:spPr>
          <a:xfrm>
            <a:off x="179161" y="1946912"/>
            <a:ext cx="9353028" cy="4616648"/>
          </a:xfrm>
          <a:prstGeom prst="rect">
            <a:avLst/>
          </a:prstGeom>
        </p:spPr>
        <p:txBody>
          <a:bodyPr wrap="square" lIns="91440" tIns="45720" rIns="91440" bIns="45720" anchor="t">
            <a:spAutoFit/>
          </a:bodyPr>
          <a:lstStyle/>
          <a:p>
            <a:r>
              <a:rPr lang="en-GB" sz="2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06:00	Breakfast in hotel</a:t>
            </a:r>
            <a:endParaRPr lang="en-GB" sz="2800" dirty="0">
              <a:solidFill>
                <a:schemeClr val="bg1"/>
              </a:solidFill>
              <a:effectLst/>
              <a:latin typeface="Times New Roman" panose="02020603050405020304" pitchFamily="18" charset="0"/>
              <a:ea typeface="Times New Roman" panose="02020603050405020304" pitchFamily="18" charset="0"/>
            </a:endParaRPr>
          </a:p>
          <a:p>
            <a:r>
              <a:rPr lang="en-GB" sz="2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07:15 	Check out of Hotel </a:t>
            </a:r>
            <a:r>
              <a:rPr lang="en-GB" sz="280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Vellir</a:t>
            </a:r>
            <a:endParaRPr lang="en-GB" sz="2800" dirty="0">
              <a:solidFill>
                <a:schemeClr val="bg1"/>
              </a:solidFill>
              <a:effectLst/>
              <a:latin typeface="Times New Roman" panose="02020603050405020304" pitchFamily="18" charset="0"/>
              <a:ea typeface="Times New Roman" panose="02020603050405020304" pitchFamily="18" charset="0"/>
            </a:endParaRPr>
          </a:p>
          <a:p>
            <a:r>
              <a:rPr lang="en-GB" sz="2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08:00 	Check in at Keflavik Airport</a:t>
            </a:r>
            <a:endParaRPr lang="en-GB" sz="2800" dirty="0">
              <a:solidFill>
                <a:schemeClr val="bg1"/>
              </a:solidFill>
              <a:effectLst/>
              <a:latin typeface="Times New Roman" panose="02020603050405020304" pitchFamily="18" charset="0"/>
              <a:ea typeface="Times New Roman" panose="02020603050405020304" pitchFamily="18" charset="0"/>
            </a:endParaRPr>
          </a:p>
          <a:p>
            <a:r>
              <a:rPr lang="en-GB" sz="2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10:30	Depart on Icelandair Flight FI472</a:t>
            </a:r>
            <a:endParaRPr lang="en-GB" sz="2800" dirty="0">
              <a:solidFill>
                <a:schemeClr val="bg1"/>
              </a:solidFill>
              <a:effectLst/>
              <a:latin typeface="Times New Roman" panose="02020603050405020304" pitchFamily="18" charset="0"/>
              <a:ea typeface="Times New Roman" panose="02020603050405020304" pitchFamily="18" charset="0"/>
            </a:endParaRPr>
          </a:p>
          <a:p>
            <a:r>
              <a:rPr lang="en-GB" sz="2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14:40	Arrive at LGW North Terminal</a:t>
            </a:r>
            <a:endParaRPr lang="en-GB" sz="2800" dirty="0">
              <a:solidFill>
                <a:schemeClr val="bg1"/>
              </a:solidFill>
              <a:effectLst/>
              <a:latin typeface="Times New Roman" panose="02020603050405020304" pitchFamily="18" charset="0"/>
              <a:ea typeface="Times New Roman" panose="02020603050405020304" pitchFamily="18" charset="0"/>
            </a:endParaRPr>
          </a:p>
          <a:p>
            <a:r>
              <a:rPr lang="en-GB" sz="28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15:30	Collect your child from Gatwick North Terminal</a:t>
            </a:r>
            <a:endParaRPr lang="en-GB" sz="2800" dirty="0">
              <a:solidFill>
                <a:schemeClr val="bg1"/>
              </a:solidFill>
              <a:effectLst/>
              <a:latin typeface="Times New Roman" panose="02020603050405020304" pitchFamily="18" charset="0"/>
              <a:ea typeface="Times New Roman" panose="02020603050405020304" pitchFamily="18" charset="0"/>
            </a:endParaRPr>
          </a:p>
          <a:p>
            <a:endParaRPr lang="en-GB" sz="2400" dirty="0">
              <a:solidFill>
                <a:schemeClr val="bg1"/>
              </a:solidFill>
            </a:endParaRPr>
          </a:p>
          <a:p>
            <a:endParaRPr lang="en-GB" sz="2400" dirty="0">
              <a:solidFill>
                <a:schemeClr val="bg1"/>
              </a:solidFill>
            </a:endParaRPr>
          </a:p>
          <a:p>
            <a:endParaRPr lang="en-GB" sz="2400"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p:txBody>
      </p:sp>
      <p:pic>
        <p:nvPicPr>
          <p:cNvPr id="8" name="Picture 7">
            <a:extLst>
              <a:ext uri="{FF2B5EF4-FFF2-40B4-BE49-F238E27FC236}">
                <a16:creationId xmlns:a16="http://schemas.microsoft.com/office/drawing/2014/main" id="{83357484-9313-4690-8A40-9740D7393619}"/>
              </a:ext>
            </a:extLst>
          </p:cNvPr>
          <p:cNvPicPr/>
          <p:nvPr/>
        </p:nvPicPr>
        <p:blipFill rotWithShape="1">
          <a:blip r:embed="rId2"/>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pic>
        <p:nvPicPr>
          <p:cNvPr id="3" name="Picture 2" descr="https://www.isavia.is/images/terminal-04-151007-1.jpg">
            <a:extLst>
              <a:ext uri="{FF2B5EF4-FFF2-40B4-BE49-F238E27FC236}">
                <a16:creationId xmlns:a16="http://schemas.microsoft.com/office/drawing/2014/main" id="{FC946922-019D-F2DE-49E4-51E148036A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3302" y="1152988"/>
            <a:ext cx="4535312" cy="2557917"/>
          </a:xfrm>
          <a:prstGeom prst="rect">
            <a:avLst/>
          </a:prstGeom>
          <a:noFill/>
          <a:ln w="25400">
            <a:solidFill>
              <a:schemeClr val="tx1"/>
            </a:solidFill>
          </a:ln>
          <a:effectLst>
            <a:outerShdw blurRad="50800" dist="228600" dir="2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8483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818507" y="381096"/>
            <a:ext cx="5882589" cy="852025"/>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a:t>Hotel Information</a:t>
            </a:r>
            <a:endParaRPr lang="en-US" b="1" u="sng" dirty="0"/>
          </a:p>
        </p:txBody>
      </p:sp>
      <p:sp>
        <p:nvSpPr>
          <p:cNvPr id="6" name="Rectangle 3"/>
          <p:cNvSpPr txBox="1">
            <a:spLocks noChangeArrowheads="1"/>
          </p:cNvSpPr>
          <p:nvPr/>
        </p:nvSpPr>
        <p:spPr>
          <a:xfrm>
            <a:off x="268828" y="3549054"/>
            <a:ext cx="4043363" cy="984886"/>
          </a:xfrm>
          <a:prstGeom prst="rect">
            <a:avLst/>
          </a:prstGeom>
          <a:solidFill>
            <a:schemeClr val="bg1">
              <a:alpha val="61000"/>
            </a:schemeClr>
          </a:solidFill>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en-US" altLang="en-US" b="1" dirty="0"/>
              <a:t>Saturday-Tuesday</a:t>
            </a:r>
          </a:p>
          <a:p>
            <a:pPr marL="0" indent="0">
              <a:buNone/>
            </a:pPr>
            <a:r>
              <a:rPr lang="en-GB" dirty="0">
                <a:effectLst/>
                <a:latin typeface="Calibri" panose="020F0502020204030204" pitchFamily="34" charset="0"/>
                <a:ea typeface="Calibri" panose="020F0502020204030204" pitchFamily="34" charset="0"/>
                <a:cs typeface="Times New Roman" panose="02020603050405020304" pitchFamily="18" charset="0"/>
              </a:rPr>
              <a:t>Hotel </a:t>
            </a:r>
            <a:r>
              <a:rPr lang="en-GB" dirty="0" err="1">
                <a:effectLst/>
                <a:latin typeface="Calibri" panose="020F0502020204030204" pitchFamily="34" charset="0"/>
                <a:ea typeface="Calibri" panose="020F0502020204030204" pitchFamily="34" charset="0"/>
                <a:cs typeface="Times New Roman" panose="02020603050405020304" pitchFamily="18" charset="0"/>
              </a:rPr>
              <a:t>Hvollsvollur</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3"/>
          <p:cNvSpPr txBox="1">
            <a:spLocks noChangeArrowheads="1"/>
          </p:cNvSpPr>
          <p:nvPr/>
        </p:nvSpPr>
        <p:spPr>
          <a:xfrm>
            <a:off x="7901865" y="2174582"/>
            <a:ext cx="4043363" cy="984886"/>
          </a:xfrm>
          <a:prstGeom prst="rect">
            <a:avLst/>
          </a:prstGeom>
          <a:solidFill>
            <a:schemeClr val="bg1">
              <a:alpha val="61000"/>
            </a:schemeClr>
          </a:solidFill>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None/>
            </a:pPr>
            <a:r>
              <a:rPr lang="en-US" altLang="en-US" b="1" dirty="0"/>
              <a:t>Tuesday-Wednesday</a:t>
            </a:r>
          </a:p>
          <a:p>
            <a:pPr algn="r">
              <a:buNone/>
            </a:pPr>
            <a:r>
              <a:rPr lang="en-US" dirty="0"/>
              <a:t>Hotel </a:t>
            </a:r>
            <a:r>
              <a:rPr lang="en-US" dirty="0" err="1"/>
              <a:t>Vellir</a:t>
            </a:r>
            <a:endParaRPr lang="en-US" dirty="0"/>
          </a:p>
        </p:txBody>
      </p:sp>
      <p:sp>
        <p:nvSpPr>
          <p:cNvPr id="9" name="Rectangle 5"/>
          <p:cNvSpPr>
            <a:spLocks noChangeArrowheads="1"/>
          </p:cNvSpPr>
          <p:nvPr/>
        </p:nvSpPr>
        <p:spPr bwMode="auto">
          <a:xfrm>
            <a:off x="1030998" y="5419670"/>
            <a:ext cx="9333324" cy="984885"/>
          </a:xfrm>
          <a:prstGeom prst="rect">
            <a:avLst/>
          </a:prstGeom>
          <a:solidFill>
            <a:schemeClr val="bg1">
              <a:alpha val="66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lgn="ctr"/>
            <a:r>
              <a:rPr lang="en-US" altLang="en-US" sz="2000" dirty="0"/>
              <a:t>Both 3* accommodation</a:t>
            </a:r>
          </a:p>
          <a:p>
            <a:pPr algn="ctr"/>
            <a:r>
              <a:rPr lang="en-US" altLang="en-US" sz="2000" dirty="0"/>
              <a:t>All accommodation has breakfast included, </a:t>
            </a:r>
            <a:r>
              <a:rPr lang="en-US" altLang="en-US" sz="2000" dirty="0" err="1"/>
              <a:t>WiFi</a:t>
            </a:r>
            <a:r>
              <a:rPr lang="en-US" altLang="en-US" sz="2000" dirty="0"/>
              <a:t>, telephones, safes &amp; communal spaces.</a:t>
            </a:r>
          </a:p>
          <a:p>
            <a:pPr algn="ctr" eaLnBrk="0" hangingPunct="0"/>
            <a:endParaRPr lang="en-US" altLang="en-US" dirty="0"/>
          </a:p>
        </p:txBody>
      </p:sp>
      <p:pic>
        <p:nvPicPr>
          <p:cNvPr id="10" name="Picture 9">
            <a:extLst>
              <a:ext uri="{FF2B5EF4-FFF2-40B4-BE49-F238E27FC236}">
                <a16:creationId xmlns:a16="http://schemas.microsoft.com/office/drawing/2014/main" id="{40BA1F6E-1A95-4AD8-A63C-DE6C0CCB5D08}"/>
              </a:ext>
            </a:extLst>
          </p:cNvPr>
          <p:cNvPicPr/>
          <p:nvPr/>
        </p:nvPicPr>
        <p:blipFill rotWithShape="1">
          <a:blip r:embed="rId2"/>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pic>
        <p:nvPicPr>
          <p:cNvPr id="2050" name="Picture 2" descr="Hotel Hvolsvollur, Iceland - 2025 Reviews, Pictures &amp; Deals">
            <a:extLst>
              <a:ext uri="{FF2B5EF4-FFF2-40B4-BE49-F238E27FC236}">
                <a16:creationId xmlns:a16="http://schemas.microsoft.com/office/drawing/2014/main" id="{FDE30DA4-928F-4DCD-C063-137EF8DC6F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6794" y="1488721"/>
            <a:ext cx="3142064" cy="1760770"/>
          </a:xfrm>
          <a:prstGeom prst="rect">
            <a:avLst/>
          </a:prstGeom>
          <a:ln w="28575">
            <a:solidFill>
              <a:schemeClr val="tx1"/>
            </a:solid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2" name="Picture 4" descr="Hotel Vellir Reviews, Deals &amp; Photos 2026 - Expedia.co.uk">
            <a:extLst>
              <a:ext uri="{FF2B5EF4-FFF2-40B4-BE49-F238E27FC236}">
                <a16:creationId xmlns:a16="http://schemas.microsoft.com/office/drawing/2014/main" id="{D31F97DC-9CB9-1770-3532-B1394EC611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9801" y="3452409"/>
            <a:ext cx="3142064" cy="176434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024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654284" y="365125"/>
            <a:ext cx="3527316" cy="918391"/>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dirty="0"/>
              <a:t>Kit List</a:t>
            </a:r>
          </a:p>
        </p:txBody>
      </p:sp>
      <p:graphicFrame>
        <p:nvGraphicFramePr>
          <p:cNvPr id="2" name="Table 1"/>
          <p:cNvGraphicFramePr>
            <a:graphicFrameLocks noGrp="1"/>
          </p:cNvGraphicFramePr>
          <p:nvPr>
            <p:extLst>
              <p:ext uri="{D42A27DB-BD31-4B8C-83A1-F6EECF244321}">
                <p14:modId xmlns:p14="http://schemas.microsoft.com/office/powerpoint/2010/main" val="883821697"/>
              </p:ext>
            </p:extLst>
          </p:nvPr>
        </p:nvGraphicFramePr>
        <p:xfrm>
          <a:off x="444304" y="2078779"/>
          <a:ext cx="7433604" cy="4278097"/>
        </p:xfrm>
        <a:graphic>
          <a:graphicData uri="http://schemas.openxmlformats.org/drawingml/2006/table">
            <a:tbl>
              <a:tblPr firstRow="1" firstCol="1" bandRow="1">
                <a:tableStyleId>{073A0DAA-6AF3-43AB-8588-CEC1D06C72B9}</a:tableStyleId>
              </a:tblPr>
              <a:tblGrid>
                <a:gridCol w="7433604">
                  <a:extLst>
                    <a:ext uri="{9D8B030D-6E8A-4147-A177-3AD203B41FA5}">
                      <a16:colId xmlns:a16="http://schemas.microsoft.com/office/drawing/2014/main" val="20000"/>
                    </a:ext>
                  </a:extLst>
                </a:gridCol>
              </a:tblGrid>
              <a:tr h="294111">
                <a:tc>
                  <a:txBody>
                    <a:bodyPr/>
                    <a:lstStyle/>
                    <a:p>
                      <a:pPr marL="0" marR="0">
                        <a:spcBef>
                          <a:spcPts val="0"/>
                        </a:spcBef>
                        <a:spcAft>
                          <a:spcPts val="0"/>
                        </a:spcAft>
                      </a:pPr>
                      <a:r>
                        <a:rPr lang="en-US" sz="2000" b="0" u="sng">
                          <a:effectLst/>
                        </a:rPr>
                        <a:t>Clothing</a:t>
                      </a:r>
                      <a:endParaRPr lang="en-US" sz="2000" b="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0"/>
                  </a:ext>
                </a:extLst>
              </a:tr>
              <a:tr h="294111">
                <a:tc>
                  <a:txBody>
                    <a:bodyPr/>
                    <a:lstStyle/>
                    <a:p>
                      <a:pPr marL="0" marR="0">
                        <a:spcBef>
                          <a:spcPts val="0"/>
                        </a:spcBef>
                        <a:spcAft>
                          <a:spcPts val="0"/>
                        </a:spcAft>
                      </a:pPr>
                      <a:r>
                        <a:rPr lang="en-US" sz="2000" b="0">
                          <a:effectLst/>
                        </a:rPr>
                        <a:t>Sturdy walking boots/trainers with firm grip – footwear should be water resistant</a:t>
                      </a:r>
                      <a:endParaRPr lang="en-US" sz="2000" b="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1"/>
                  </a:ext>
                </a:extLst>
              </a:tr>
              <a:tr h="294111">
                <a:tc>
                  <a:txBody>
                    <a:bodyPr/>
                    <a:lstStyle/>
                    <a:p>
                      <a:pPr marL="0" marR="0">
                        <a:spcBef>
                          <a:spcPts val="0"/>
                        </a:spcBef>
                        <a:spcAft>
                          <a:spcPts val="0"/>
                        </a:spcAft>
                      </a:pPr>
                      <a:r>
                        <a:rPr lang="en-US" sz="2000" b="0">
                          <a:effectLst/>
                        </a:rPr>
                        <a:t>Indoor shoes</a:t>
                      </a:r>
                      <a:endParaRPr lang="en-US" sz="2000" b="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2"/>
                  </a:ext>
                </a:extLst>
              </a:tr>
              <a:tr h="315697">
                <a:tc>
                  <a:txBody>
                    <a:bodyPr/>
                    <a:lstStyle/>
                    <a:p>
                      <a:pPr marL="0" marR="0">
                        <a:spcBef>
                          <a:spcPts val="0"/>
                        </a:spcBef>
                        <a:spcAft>
                          <a:spcPts val="0"/>
                        </a:spcAft>
                      </a:pPr>
                      <a:r>
                        <a:rPr lang="en-US" sz="2000" b="0" dirty="0">
                          <a:effectLst/>
                        </a:rPr>
                        <a:t>Warm waterproof/wind resistant jacket (a good quality rain coat!)</a:t>
                      </a:r>
                      <a:endParaRPr lang="en-US" sz="2000" b="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3"/>
                  </a:ext>
                </a:extLst>
              </a:tr>
              <a:tr h="294111">
                <a:tc>
                  <a:txBody>
                    <a:bodyPr/>
                    <a:lstStyle/>
                    <a:p>
                      <a:pPr marL="0" marR="0">
                        <a:spcBef>
                          <a:spcPts val="0"/>
                        </a:spcBef>
                        <a:spcAft>
                          <a:spcPts val="0"/>
                        </a:spcAft>
                      </a:pPr>
                      <a:r>
                        <a:rPr lang="en-US" sz="2000" b="0">
                          <a:effectLst/>
                        </a:rPr>
                        <a:t>Trousers (not jeans – except for the evening) – multiple sets</a:t>
                      </a:r>
                      <a:endParaRPr lang="en-US" sz="2000" b="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4"/>
                  </a:ext>
                </a:extLst>
              </a:tr>
              <a:tr h="294111">
                <a:tc>
                  <a:txBody>
                    <a:bodyPr/>
                    <a:lstStyle/>
                    <a:p>
                      <a:pPr marL="0" marR="0">
                        <a:spcBef>
                          <a:spcPts val="0"/>
                        </a:spcBef>
                        <a:spcAft>
                          <a:spcPts val="0"/>
                        </a:spcAft>
                      </a:pPr>
                      <a:r>
                        <a:rPr lang="en-US" sz="2000" b="0">
                          <a:effectLst/>
                        </a:rPr>
                        <a:t>Long sleeved tops – to allow for layering</a:t>
                      </a:r>
                      <a:endParaRPr lang="en-US" sz="2000" b="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5"/>
                  </a:ext>
                </a:extLst>
              </a:tr>
              <a:tr h="294111">
                <a:tc>
                  <a:txBody>
                    <a:bodyPr/>
                    <a:lstStyle/>
                    <a:p>
                      <a:pPr marL="0" marR="0">
                        <a:spcBef>
                          <a:spcPts val="0"/>
                        </a:spcBef>
                        <a:spcAft>
                          <a:spcPts val="0"/>
                        </a:spcAft>
                      </a:pPr>
                      <a:r>
                        <a:rPr lang="en-US" sz="2000" b="0" dirty="0">
                          <a:effectLst/>
                        </a:rPr>
                        <a:t>Water and wind proof over-trousers</a:t>
                      </a:r>
                      <a:endParaRPr lang="en-US" sz="2000" b="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7"/>
                  </a:ext>
                </a:extLst>
              </a:tr>
              <a:tr h="294111">
                <a:tc>
                  <a:txBody>
                    <a:bodyPr/>
                    <a:lstStyle/>
                    <a:p>
                      <a:pPr marL="0" marR="0">
                        <a:spcBef>
                          <a:spcPts val="0"/>
                        </a:spcBef>
                        <a:spcAft>
                          <a:spcPts val="0"/>
                        </a:spcAft>
                      </a:pPr>
                      <a:r>
                        <a:rPr lang="en-US" sz="2000" b="0" dirty="0">
                          <a:effectLst/>
                        </a:rPr>
                        <a:t>Gloves (waterproof)</a:t>
                      </a:r>
                      <a:endParaRPr lang="en-US" sz="2000" b="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8"/>
                  </a:ext>
                </a:extLst>
              </a:tr>
              <a:tr h="294111">
                <a:tc>
                  <a:txBody>
                    <a:bodyPr/>
                    <a:lstStyle/>
                    <a:p>
                      <a:pPr marL="0" marR="0">
                        <a:spcBef>
                          <a:spcPts val="0"/>
                        </a:spcBef>
                        <a:spcAft>
                          <a:spcPts val="0"/>
                        </a:spcAft>
                      </a:pPr>
                      <a:r>
                        <a:rPr lang="en-US" sz="2000" b="0">
                          <a:effectLst/>
                        </a:rPr>
                        <a:t>Scarf or snood</a:t>
                      </a:r>
                      <a:endParaRPr lang="en-US" sz="2000" b="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9"/>
                  </a:ext>
                </a:extLst>
              </a:tr>
              <a:tr h="294111">
                <a:tc>
                  <a:txBody>
                    <a:bodyPr/>
                    <a:lstStyle/>
                    <a:p>
                      <a:pPr marL="0" marR="0">
                        <a:spcBef>
                          <a:spcPts val="0"/>
                        </a:spcBef>
                        <a:spcAft>
                          <a:spcPts val="0"/>
                        </a:spcAft>
                      </a:pPr>
                      <a:r>
                        <a:rPr lang="en-US" sz="2000" b="0">
                          <a:effectLst/>
                        </a:rPr>
                        <a:t>Wooly hat</a:t>
                      </a:r>
                      <a:endParaRPr lang="en-US" sz="2000" b="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10"/>
                  </a:ext>
                </a:extLst>
              </a:tr>
              <a:tr h="294111">
                <a:tc>
                  <a:txBody>
                    <a:bodyPr/>
                    <a:lstStyle/>
                    <a:p>
                      <a:pPr marL="0" marR="0">
                        <a:spcBef>
                          <a:spcPts val="0"/>
                        </a:spcBef>
                        <a:spcAft>
                          <a:spcPts val="0"/>
                        </a:spcAft>
                      </a:pPr>
                      <a:r>
                        <a:rPr lang="en-US" sz="2000" b="0">
                          <a:effectLst/>
                        </a:rPr>
                        <a:t>Thick, warm socks (multiple)</a:t>
                      </a:r>
                      <a:endParaRPr lang="en-US" sz="2000" b="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11"/>
                  </a:ext>
                </a:extLst>
              </a:tr>
              <a:tr h="294111">
                <a:tc>
                  <a:txBody>
                    <a:bodyPr/>
                    <a:lstStyle/>
                    <a:p>
                      <a:pPr marL="0" marR="0">
                        <a:spcBef>
                          <a:spcPts val="0"/>
                        </a:spcBef>
                        <a:spcAft>
                          <a:spcPts val="0"/>
                        </a:spcAft>
                      </a:pPr>
                      <a:r>
                        <a:rPr lang="en-US" sz="2000" b="0">
                          <a:effectLst/>
                        </a:rPr>
                        <a:t>Swim suit (please be respectful)</a:t>
                      </a:r>
                      <a:endParaRPr lang="en-US" sz="2000" b="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12"/>
                  </a:ext>
                </a:extLst>
              </a:tr>
              <a:tr h="294111">
                <a:tc>
                  <a:txBody>
                    <a:bodyPr/>
                    <a:lstStyle/>
                    <a:p>
                      <a:pPr marL="0" marR="0">
                        <a:spcBef>
                          <a:spcPts val="0"/>
                        </a:spcBef>
                        <a:spcAft>
                          <a:spcPts val="0"/>
                        </a:spcAft>
                      </a:pPr>
                      <a:r>
                        <a:rPr lang="en-US" sz="2000" b="0" dirty="0">
                          <a:effectLst/>
                        </a:rPr>
                        <a:t>Changes of socks and underwear</a:t>
                      </a:r>
                      <a:endParaRPr lang="en-US" sz="2000" b="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13"/>
                  </a:ext>
                </a:extLst>
              </a:tr>
            </a:tbl>
          </a:graphicData>
        </a:graphic>
      </p:graphicFrame>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Lst>
          </a:blip>
          <a:stretch>
            <a:fillRect/>
          </a:stretch>
        </p:blipFill>
        <p:spPr>
          <a:xfrm>
            <a:off x="9889587" y="196949"/>
            <a:ext cx="2111101" cy="1762022"/>
          </a:xfrm>
          <a:prstGeom prst="rect">
            <a:avLst/>
          </a:prstGeom>
        </p:spPr>
      </p:pic>
      <p:pic>
        <p:nvPicPr>
          <p:cNvPr id="7" name="Picture 6"/>
          <p:cNvPicPr>
            <a:picLocks noChangeAspect="1"/>
          </p:cNvPicPr>
          <p:nvPr/>
        </p:nvPicPr>
        <p:blipFill>
          <a:blip r:embed="rId4">
            <a:extLst>
              <a:ext uri="{BEBA8EAE-BF5A-486C-A8C5-ECC9F3942E4B}">
                <a14:imgProps xmlns:a14="http://schemas.microsoft.com/office/drawing/2010/main">
                  <a14:imgLayer r:embed="rId5">
                    <a14:imgEffect>
                      <a14:backgroundRemoval t="0" b="100000" l="0" r="96750"/>
                    </a14:imgEffect>
                  </a14:imgLayer>
                </a14:imgProps>
              </a:ext>
            </a:extLst>
          </a:blip>
          <a:stretch>
            <a:fillRect/>
          </a:stretch>
        </p:blipFill>
        <p:spPr>
          <a:xfrm>
            <a:off x="7404295" y="256956"/>
            <a:ext cx="2485292" cy="2485292"/>
          </a:xfrm>
          <a:prstGeom prst="rect">
            <a:avLst/>
          </a:prstGeom>
        </p:spPr>
      </p:pic>
      <p:pic>
        <p:nvPicPr>
          <p:cNvPr id="8" name="Picture 7"/>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Lst>
          </a:blip>
          <a:stretch>
            <a:fillRect/>
          </a:stretch>
        </p:blipFill>
        <p:spPr>
          <a:xfrm>
            <a:off x="9238829" y="1928080"/>
            <a:ext cx="1628336" cy="1628336"/>
          </a:xfrm>
          <a:prstGeom prst="rect">
            <a:avLst/>
          </a:prstGeom>
        </p:spPr>
      </p:pic>
      <p:pic>
        <p:nvPicPr>
          <p:cNvPr id="9" name="Picture 8">
            <a:extLst>
              <a:ext uri="{FF2B5EF4-FFF2-40B4-BE49-F238E27FC236}">
                <a16:creationId xmlns:a16="http://schemas.microsoft.com/office/drawing/2014/main" id="{5D82496F-833B-4892-8490-83974EB6A8BF}"/>
              </a:ext>
            </a:extLst>
          </p:cNvPr>
          <p:cNvPicPr/>
          <p:nvPr/>
        </p:nvPicPr>
        <p:blipFill rotWithShape="1">
          <a:blip r:embed="rId8"/>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14829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654284" y="365125"/>
            <a:ext cx="3527316" cy="797103"/>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dirty="0"/>
              <a:t>Kit List</a:t>
            </a:r>
          </a:p>
        </p:txBody>
      </p:sp>
      <p:graphicFrame>
        <p:nvGraphicFramePr>
          <p:cNvPr id="3" name="Table 2"/>
          <p:cNvGraphicFramePr>
            <a:graphicFrameLocks noGrp="1"/>
          </p:cNvGraphicFramePr>
          <p:nvPr>
            <p:extLst>
              <p:ext uri="{D42A27DB-BD31-4B8C-83A1-F6EECF244321}">
                <p14:modId xmlns:p14="http://schemas.microsoft.com/office/powerpoint/2010/main" val="753950605"/>
              </p:ext>
            </p:extLst>
          </p:nvPr>
        </p:nvGraphicFramePr>
        <p:xfrm>
          <a:off x="607084" y="1976175"/>
          <a:ext cx="6862861" cy="4236441"/>
        </p:xfrm>
        <a:graphic>
          <a:graphicData uri="http://schemas.openxmlformats.org/drawingml/2006/table">
            <a:tbl>
              <a:tblPr firstRow="1" firstCol="1" bandRow="1">
                <a:tableStyleId>{073A0DAA-6AF3-43AB-8588-CEC1D06C72B9}</a:tableStyleId>
              </a:tblPr>
              <a:tblGrid>
                <a:gridCol w="6862861">
                  <a:extLst>
                    <a:ext uri="{9D8B030D-6E8A-4147-A177-3AD203B41FA5}">
                      <a16:colId xmlns:a16="http://schemas.microsoft.com/office/drawing/2014/main" val="20000"/>
                    </a:ext>
                  </a:extLst>
                </a:gridCol>
              </a:tblGrid>
              <a:tr h="385131">
                <a:tc>
                  <a:txBody>
                    <a:bodyPr/>
                    <a:lstStyle/>
                    <a:p>
                      <a:pPr marL="0" marR="0">
                        <a:spcBef>
                          <a:spcPts val="0"/>
                        </a:spcBef>
                        <a:spcAft>
                          <a:spcPts val="0"/>
                        </a:spcAft>
                      </a:pPr>
                      <a:r>
                        <a:rPr lang="en-US" sz="2000" u="sng">
                          <a:effectLst/>
                        </a:rPr>
                        <a:t>Other</a:t>
                      </a:r>
                      <a:endParaRPr lang="en-US" sz="200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0"/>
                  </a:ext>
                </a:extLst>
              </a:tr>
              <a:tr h="385131">
                <a:tc>
                  <a:txBody>
                    <a:bodyPr/>
                    <a:lstStyle/>
                    <a:p>
                      <a:pPr marL="0" marR="0">
                        <a:spcBef>
                          <a:spcPts val="0"/>
                        </a:spcBef>
                        <a:spcAft>
                          <a:spcPts val="0"/>
                        </a:spcAft>
                      </a:pPr>
                      <a:r>
                        <a:rPr lang="en-US" sz="2000" b="0">
                          <a:effectLst/>
                        </a:rPr>
                        <a:t>Passport &amp; EHIC</a:t>
                      </a:r>
                      <a:endParaRPr lang="en-US" sz="2000" b="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1"/>
                  </a:ext>
                </a:extLst>
              </a:tr>
              <a:tr h="385131">
                <a:tc>
                  <a:txBody>
                    <a:bodyPr/>
                    <a:lstStyle/>
                    <a:p>
                      <a:pPr marL="0" marR="0">
                        <a:spcBef>
                          <a:spcPts val="0"/>
                        </a:spcBef>
                        <a:spcAft>
                          <a:spcPts val="0"/>
                        </a:spcAft>
                      </a:pPr>
                      <a:r>
                        <a:rPr lang="en-US" sz="2000" b="0" dirty="0">
                          <a:effectLst/>
                        </a:rPr>
                        <a:t>A large towel</a:t>
                      </a:r>
                      <a:endParaRPr lang="en-US" sz="2000" b="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3"/>
                  </a:ext>
                </a:extLst>
              </a:tr>
              <a:tr h="385131">
                <a:tc>
                  <a:txBody>
                    <a:bodyPr/>
                    <a:lstStyle/>
                    <a:p>
                      <a:pPr marL="0" marR="0">
                        <a:spcBef>
                          <a:spcPts val="0"/>
                        </a:spcBef>
                        <a:spcAft>
                          <a:spcPts val="0"/>
                        </a:spcAft>
                      </a:pPr>
                      <a:r>
                        <a:rPr lang="en-US" sz="2000" b="0">
                          <a:effectLst/>
                        </a:rPr>
                        <a:t>Day pack/small rucksack</a:t>
                      </a:r>
                      <a:endParaRPr lang="en-US" sz="2000" b="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4"/>
                  </a:ext>
                </a:extLst>
              </a:tr>
              <a:tr h="385131">
                <a:tc>
                  <a:txBody>
                    <a:bodyPr/>
                    <a:lstStyle/>
                    <a:p>
                      <a:pPr marL="0" marR="0">
                        <a:spcBef>
                          <a:spcPts val="0"/>
                        </a:spcBef>
                        <a:spcAft>
                          <a:spcPts val="0"/>
                        </a:spcAft>
                      </a:pPr>
                      <a:r>
                        <a:rPr lang="en-US" sz="2000" b="0">
                          <a:effectLst/>
                        </a:rPr>
                        <a:t>Energy bars/snacks (food can be expensive)</a:t>
                      </a:r>
                      <a:endParaRPr lang="en-US" sz="2000" b="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5"/>
                  </a:ext>
                </a:extLst>
              </a:tr>
              <a:tr h="385131">
                <a:tc>
                  <a:txBody>
                    <a:bodyPr/>
                    <a:lstStyle/>
                    <a:p>
                      <a:pPr marL="0" marR="0">
                        <a:spcBef>
                          <a:spcPts val="0"/>
                        </a:spcBef>
                        <a:spcAft>
                          <a:spcPts val="0"/>
                        </a:spcAft>
                      </a:pPr>
                      <a:r>
                        <a:rPr lang="en-US" sz="2000" b="0">
                          <a:effectLst/>
                        </a:rPr>
                        <a:t>Torch</a:t>
                      </a:r>
                      <a:endParaRPr lang="en-US" sz="2000" b="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6"/>
                  </a:ext>
                </a:extLst>
              </a:tr>
              <a:tr h="385131">
                <a:tc>
                  <a:txBody>
                    <a:bodyPr/>
                    <a:lstStyle/>
                    <a:p>
                      <a:pPr marL="0" marR="0">
                        <a:spcBef>
                          <a:spcPts val="0"/>
                        </a:spcBef>
                        <a:spcAft>
                          <a:spcPts val="0"/>
                        </a:spcAft>
                      </a:pPr>
                      <a:r>
                        <a:rPr lang="en-US" sz="2000" b="0">
                          <a:effectLst/>
                        </a:rPr>
                        <a:t>Sunglasses</a:t>
                      </a:r>
                      <a:endParaRPr lang="en-US" sz="2000" b="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7"/>
                  </a:ext>
                </a:extLst>
              </a:tr>
              <a:tr h="385131">
                <a:tc>
                  <a:txBody>
                    <a:bodyPr/>
                    <a:lstStyle/>
                    <a:p>
                      <a:pPr marL="0" marR="0">
                        <a:spcBef>
                          <a:spcPts val="0"/>
                        </a:spcBef>
                        <a:spcAft>
                          <a:spcPts val="0"/>
                        </a:spcAft>
                      </a:pPr>
                      <a:r>
                        <a:rPr lang="en-US" sz="2000" b="0">
                          <a:effectLst/>
                        </a:rPr>
                        <a:t>Re-usable water bottle</a:t>
                      </a:r>
                      <a:endParaRPr lang="en-US" sz="2000" b="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8"/>
                  </a:ext>
                </a:extLst>
              </a:tr>
              <a:tr h="385131">
                <a:tc>
                  <a:txBody>
                    <a:bodyPr/>
                    <a:lstStyle/>
                    <a:p>
                      <a:pPr marL="0" marR="0">
                        <a:spcBef>
                          <a:spcPts val="0"/>
                        </a:spcBef>
                        <a:spcAft>
                          <a:spcPts val="0"/>
                        </a:spcAft>
                      </a:pPr>
                      <a:r>
                        <a:rPr lang="en-US" sz="2000" b="0">
                          <a:effectLst/>
                        </a:rPr>
                        <a:t>Plastic bags for wet items</a:t>
                      </a:r>
                      <a:endParaRPr lang="en-US" sz="2000" b="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9"/>
                  </a:ext>
                </a:extLst>
              </a:tr>
              <a:tr h="385131">
                <a:tc>
                  <a:txBody>
                    <a:bodyPr/>
                    <a:lstStyle/>
                    <a:p>
                      <a:pPr marL="0" marR="0">
                        <a:spcBef>
                          <a:spcPts val="0"/>
                        </a:spcBef>
                        <a:spcAft>
                          <a:spcPts val="0"/>
                        </a:spcAft>
                      </a:pPr>
                      <a:r>
                        <a:rPr lang="en-US" sz="2000" b="0">
                          <a:effectLst/>
                        </a:rPr>
                        <a:t>Lunch box</a:t>
                      </a:r>
                      <a:endParaRPr lang="en-US" sz="2000" b="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10"/>
                  </a:ext>
                </a:extLst>
              </a:tr>
              <a:tr h="385131">
                <a:tc>
                  <a:txBody>
                    <a:bodyPr/>
                    <a:lstStyle/>
                    <a:p>
                      <a:pPr marL="0" marR="0">
                        <a:spcBef>
                          <a:spcPts val="0"/>
                        </a:spcBef>
                        <a:spcAft>
                          <a:spcPts val="0"/>
                        </a:spcAft>
                      </a:pPr>
                      <a:r>
                        <a:rPr lang="en-US" sz="2000" b="0" dirty="0">
                          <a:effectLst/>
                        </a:rPr>
                        <a:t>Toiletries</a:t>
                      </a:r>
                      <a:endParaRPr lang="en-US" sz="2000" b="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11"/>
                  </a:ext>
                </a:extLst>
              </a:tr>
            </a:tbl>
          </a:graphicData>
        </a:graphic>
      </p:graphicFrame>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ackgroundRemoval t="0" b="100000" l="0" r="96333"/>
                    </a14:imgEffect>
                  </a14:imgLayer>
                </a14:imgProps>
              </a:ext>
            </a:extLst>
          </a:blip>
          <a:stretch>
            <a:fillRect/>
          </a:stretch>
        </p:blipFill>
        <p:spPr>
          <a:xfrm>
            <a:off x="8718698" y="365125"/>
            <a:ext cx="3181658" cy="2068078"/>
          </a:xfrm>
          <a:prstGeom prst="rect">
            <a:avLst/>
          </a:prstGeom>
        </p:spPr>
      </p:pic>
      <p:pic>
        <p:nvPicPr>
          <p:cNvPr id="7" name="Picture 6">
            <a:extLst>
              <a:ext uri="{FF2B5EF4-FFF2-40B4-BE49-F238E27FC236}">
                <a16:creationId xmlns:a16="http://schemas.microsoft.com/office/drawing/2014/main" id="{7DE8FC56-5B00-4D3F-93A4-9CA8A7DF4D75}"/>
              </a:ext>
            </a:extLst>
          </p:cNvPr>
          <p:cNvPicPr/>
          <p:nvPr/>
        </p:nvPicPr>
        <p:blipFill rotWithShape="1">
          <a:blip r:embed="rId4"/>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12693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654284" y="365126"/>
            <a:ext cx="3527316" cy="848378"/>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dirty="0"/>
              <a:t>Kit List</a:t>
            </a:r>
          </a:p>
        </p:txBody>
      </p:sp>
      <p:graphicFrame>
        <p:nvGraphicFramePr>
          <p:cNvPr id="3" name="Table 2"/>
          <p:cNvGraphicFramePr>
            <a:graphicFrameLocks noGrp="1"/>
          </p:cNvGraphicFramePr>
          <p:nvPr>
            <p:extLst>
              <p:ext uri="{D42A27DB-BD31-4B8C-83A1-F6EECF244321}">
                <p14:modId xmlns:p14="http://schemas.microsoft.com/office/powerpoint/2010/main" val="3653790899"/>
              </p:ext>
            </p:extLst>
          </p:nvPr>
        </p:nvGraphicFramePr>
        <p:xfrm>
          <a:off x="210675" y="1824648"/>
          <a:ext cx="7303540" cy="4373060"/>
        </p:xfrm>
        <a:graphic>
          <a:graphicData uri="http://schemas.openxmlformats.org/drawingml/2006/table">
            <a:tbl>
              <a:tblPr firstRow="1" firstCol="1" bandRow="1">
                <a:tableStyleId>{073A0DAA-6AF3-43AB-8588-CEC1D06C72B9}</a:tableStyleId>
              </a:tblPr>
              <a:tblGrid>
                <a:gridCol w="7303540">
                  <a:extLst>
                    <a:ext uri="{9D8B030D-6E8A-4147-A177-3AD203B41FA5}">
                      <a16:colId xmlns:a16="http://schemas.microsoft.com/office/drawing/2014/main" val="20000"/>
                    </a:ext>
                  </a:extLst>
                </a:gridCol>
              </a:tblGrid>
              <a:tr h="437306">
                <a:tc>
                  <a:txBody>
                    <a:bodyPr/>
                    <a:lstStyle/>
                    <a:p>
                      <a:pPr marL="0" marR="0">
                        <a:spcBef>
                          <a:spcPts val="0"/>
                        </a:spcBef>
                        <a:spcAft>
                          <a:spcPts val="0"/>
                        </a:spcAft>
                      </a:pPr>
                      <a:r>
                        <a:rPr lang="en-US" sz="2400" b="1" u="sng" dirty="0">
                          <a:effectLst/>
                          <a:latin typeface="Calibri" charset="0"/>
                          <a:ea typeface="Calibri" charset="0"/>
                          <a:cs typeface="Times New Roman" charset="0"/>
                        </a:rPr>
                        <a:t>Optional</a:t>
                      </a:r>
                      <a:endParaRPr lang="en-US" sz="2400" dirty="0">
                        <a:effectLst/>
                        <a:latin typeface="Calibri" charset="0"/>
                        <a:ea typeface="Calibri" charset="0"/>
                        <a:cs typeface="Times New Roman" charset="0"/>
                      </a:endParaRPr>
                    </a:p>
                  </a:txBody>
                  <a:tcPr marL="68580" marR="68580" marT="0" marB="0"/>
                </a:tc>
                <a:extLst>
                  <a:ext uri="{0D108BD9-81ED-4DB2-BD59-A6C34878D82A}">
                    <a16:rowId xmlns:a16="http://schemas.microsoft.com/office/drawing/2014/main" val="10000"/>
                  </a:ext>
                </a:extLst>
              </a:tr>
              <a:tr h="437306">
                <a:tc>
                  <a:txBody>
                    <a:bodyPr/>
                    <a:lstStyle/>
                    <a:p>
                      <a:pPr marL="0" marR="0">
                        <a:spcBef>
                          <a:spcPts val="0"/>
                        </a:spcBef>
                        <a:spcAft>
                          <a:spcPts val="0"/>
                        </a:spcAft>
                      </a:pPr>
                      <a:r>
                        <a:rPr lang="en-US" sz="2400" b="0" dirty="0">
                          <a:effectLst/>
                          <a:latin typeface="Calibri" charset="0"/>
                          <a:ea typeface="Calibri" charset="0"/>
                          <a:cs typeface="Times New Roman" charset="0"/>
                        </a:rPr>
                        <a:t>Spending money</a:t>
                      </a:r>
                    </a:p>
                  </a:txBody>
                  <a:tcPr marL="68580" marR="68580" marT="0" marB="0"/>
                </a:tc>
                <a:extLst>
                  <a:ext uri="{0D108BD9-81ED-4DB2-BD59-A6C34878D82A}">
                    <a16:rowId xmlns:a16="http://schemas.microsoft.com/office/drawing/2014/main" val="10001"/>
                  </a:ext>
                </a:extLst>
              </a:tr>
              <a:tr h="437306">
                <a:tc>
                  <a:txBody>
                    <a:bodyPr/>
                    <a:lstStyle/>
                    <a:p>
                      <a:pPr marL="0" marR="0">
                        <a:spcBef>
                          <a:spcPts val="0"/>
                        </a:spcBef>
                        <a:spcAft>
                          <a:spcPts val="0"/>
                        </a:spcAft>
                      </a:pPr>
                      <a:r>
                        <a:rPr lang="en-US" sz="2400" b="0" dirty="0">
                          <a:effectLst/>
                          <a:latin typeface="Calibri" charset="0"/>
                          <a:ea typeface="Calibri" charset="0"/>
                          <a:cs typeface="Times New Roman" charset="0"/>
                        </a:rPr>
                        <a:t>Sleeping mask</a:t>
                      </a:r>
                    </a:p>
                  </a:txBody>
                  <a:tcPr marL="68580" marR="68580" marT="0" marB="0"/>
                </a:tc>
                <a:extLst>
                  <a:ext uri="{0D108BD9-81ED-4DB2-BD59-A6C34878D82A}">
                    <a16:rowId xmlns:a16="http://schemas.microsoft.com/office/drawing/2014/main" val="2764810630"/>
                  </a:ext>
                </a:extLst>
              </a:tr>
              <a:tr h="437306">
                <a:tc>
                  <a:txBody>
                    <a:bodyPr/>
                    <a:lstStyle/>
                    <a:p>
                      <a:pPr marL="0" marR="0">
                        <a:spcBef>
                          <a:spcPts val="0"/>
                        </a:spcBef>
                        <a:spcAft>
                          <a:spcPts val="0"/>
                        </a:spcAft>
                      </a:pPr>
                      <a:r>
                        <a:rPr lang="en-US" sz="2400" b="0">
                          <a:effectLst/>
                          <a:latin typeface="Calibri" charset="0"/>
                          <a:ea typeface="Calibri" charset="0"/>
                          <a:cs typeface="Times New Roman" charset="0"/>
                        </a:rPr>
                        <a:t>Books/magazines </a:t>
                      </a:r>
                    </a:p>
                  </a:txBody>
                  <a:tcPr marL="68580" marR="68580" marT="0" marB="0"/>
                </a:tc>
                <a:extLst>
                  <a:ext uri="{0D108BD9-81ED-4DB2-BD59-A6C34878D82A}">
                    <a16:rowId xmlns:a16="http://schemas.microsoft.com/office/drawing/2014/main" val="10002"/>
                  </a:ext>
                </a:extLst>
              </a:tr>
              <a:tr h="437306">
                <a:tc>
                  <a:txBody>
                    <a:bodyPr/>
                    <a:lstStyle/>
                    <a:p>
                      <a:pPr marL="0" marR="0">
                        <a:spcBef>
                          <a:spcPts val="0"/>
                        </a:spcBef>
                        <a:spcAft>
                          <a:spcPts val="0"/>
                        </a:spcAft>
                      </a:pPr>
                      <a:r>
                        <a:rPr lang="en-US" sz="2400" b="0" dirty="0">
                          <a:effectLst/>
                          <a:latin typeface="Calibri" charset="0"/>
                          <a:ea typeface="Calibri" charset="0"/>
                          <a:cs typeface="Times New Roman" charset="0"/>
                        </a:rPr>
                        <a:t>Plug adapter</a:t>
                      </a:r>
                    </a:p>
                  </a:txBody>
                  <a:tcPr marL="68580" marR="68580" marT="0" marB="0"/>
                </a:tc>
                <a:extLst>
                  <a:ext uri="{0D108BD9-81ED-4DB2-BD59-A6C34878D82A}">
                    <a16:rowId xmlns:a16="http://schemas.microsoft.com/office/drawing/2014/main" val="10003"/>
                  </a:ext>
                </a:extLst>
              </a:tr>
              <a:tr h="437306">
                <a:tc>
                  <a:txBody>
                    <a:bodyPr/>
                    <a:lstStyle/>
                    <a:p>
                      <a:pPr marL="0" marR="0">
                        <a:spcBef>
                          <a:spcPts val="0"/>
                        </a:spcBef>
                        <a:spcAft>
                          <a:spcPts val="0"/>
                        </a:spcAft>
                      </a:pPr>
                      <a:r>
                        <a:rPr lang="en-US" sz="2400" b="0">
                          <a:effectLst/>
                          <a:latin typeface="Calibri" charset="0"/>
                          <a:ea typeface="Calibri" charset="0"/>
                          <a:cs typeface="Times New Roman" charset="0"/>
                        </a:rPr>
                        <a:t>Camera</a:t>
                      </a:r>
                    </a:p>
                  </a:txBody>
                  <a:tcPr marL="68580" marR="68580" marT="0" marB="0"/>
                </a:tc>
                <a:extLst>
                  <a:ext uri="{0D108BD9-81ED-4DB2-BD59-A6C34878D82A}">
                    <a16:rowId xmlns:a16="http://schemas.microsoft.com/office/drawing/2014/main" val="10004"/>
                  </a:ext>
                </a:extLst>
              </a:tr>
              <a:tr h="437306">
                <a:tc>
                  <a:txBody>
                    <a:bodyPr/>
                    <a:lstStyle/>
                    <a:p>
                      <a:pPr marL="0" marR="0">
                        <a:spcBef>
                          <a:spcPts val="0"/>
                        </a:spcBef>
                        <a:spcAft>
                          <a:spcPts val="0"/>
                        </a:spcAft>
                      </a:pPr>
                      <a:r>
                        <a:rPr lang="en-US" sz="2400" b="0">
                          <a:effectLst/>
                          <a:latin typeface="Calibri" charset="0"/>
                          <a:ea typeface="Calibri" charset="0"/>
                          <a:cs typeface="Times New Roman" charset="0"/>
                        </a:rPr>
                        <a:t>Chargers</a:t>
                      </a:r>
                    </a:p>
                  </a:txBody>
                  <a:tcPr marL="68580" marR="68580" marT="0" marB="0"/>
                </a:tc>
                <a:extLst>
                  <a:ext uri="{0D108BD9-81ED-4DB2-BD59-A6C34878D82A}">
                    <a16:rowId xmlns:a16="http://schemas.microsoft.com/office/drawing/2014/main" val="10005"/>
                  </a:ext>
                </a:extLst>
              </a:tr>
              <a:tr h="437306">
                <a:tc>
                  <a:txBody>
                    <a:bodyPr/>
                    <a:lstStyle/>
                    <a:p>
                      <a:pPr marL="0" marR="0">
                        <a:spcBef>
                          <a:spcPts val="0"/>
                        </a:spcBef>
                        <a:spcAft>
                          <a:spcPts val="0"/>
                        </a:spcAft>
                      </a:pPr>
                      <a:r>
                        <a:rPr lang="en-US" sz="2400" b="0">
                          <a:effectLst/>
                          <a:latin typeface="Calibri" charset="0"/>
                          <a:ea typeface="Calibri" charset="0"/>
                          <a:cs typeface="Times New Roman" charset="0"/>
                        </a:rPr>
                        <a:t>Portable battery packs</a:t>
                      </a:r>
                    </a:p>
                  </a:txBody>
                  <a:tcPr marL="68580" marR="68580" marT="0" marB="0"/>
                </a:tc>
                <a:extLst>
                  <a:ext uri="{0D108BD9-81ED-4DB2-BD59-A6C34878D82A}">
                    <a16:rowId xmlns:a16="http://schemas.microsoft.com/office/drawing/2014/main" val="10006"/>
                  </a:ext>
                </a:extLst>
              </a:tr>
              <a:tr h="437306">
                <a:tc>
                  <a:txBody>
                    <a:bodyPr/>
                    <a:lstStyle/>
                    <a:p>
                      <a:pPr marL="0" marR="0">
                        <a:spcBef>
                          <a:spcPts val="0"/>
                        </a:spcBef>
                        <a:spcAft>
                          <a:spcPts val="0"/>
                        </a:spcAft>
                      </a:pPr>
                      <a:r>
                        <a:rPr lang="en-US" sz="2400" b="0">
                          <a:effectLst/>
                          <a:latin typeface="Calibri" charset="0"/>
                          <a:ea typeface="Calibri" charset="0"/>
                          <a:cs typeface="Times New Roman" charset="0"/>
                        </a:rPr>
                        <a:t>Watch/alarm clock</a:t>
                      </a:r>
                    </a:p>
                  </a:txBody>
                  <a:tcPr marL="68580" marR="68580" marT="0" marB="0"/>
                </a:tc>
                <a:extLst>
                  <a:ext uri="{0D108BD9-81ED-4DB2-BD59-A6C34878D82A}">
                    <a16:rowId xmlns:a16="http://schemas.microsoft.com/office/drawing/2014/main" val="10007"/>
                  </a:ext>
                </a:extLst>
              </a:tr>
              <a:tr h="437306">
                <a:tc>
                  <a:txBody>
                    <a:bodyPr/>
                    <a:lstStyle/>
                    <a:p>
                      <a:pPr marL="0" marR="0">
                        <a:spcBef>
                          <a:spcPts val="0"/>
                        </a:spcBef>
                        <a:spcAft>
                          <a:spcPts val="0"/>
                        </a:spcAft>
                      </a:pPr>
                      <a:r>
                        <a:rPr lang="en-US" sz="2400" b="0" dirty="0">
                          <a:effectLst/>
                          <a:latin typeface="Calibri" charset="0"/>
                          <a:ea typeface="Calibri" charset="0"/>
                          <a:cs typeface="Times New Roman" charset="0"/>
                        </a:rPr>
                        <a:t>Money belt</a:t>
                      </a:r>
                    </a:p>
                  </a:txBody>
                  <a:tcPr marL="68580" marR="68580" marT="0" marB="0"/>
                </a:tc>
                <a:extLst>
                  <a:ext uri="{0D108BD9-81ED-4DB2-BD59-A6C34878D82A}">
                    <a16:rowId xmlns:a16="http://schemas.microsoft.com/office/drawing/2014/main" val="10008"/>
                  </a:ext>
                </a:extLst>
              </a:tr>
            </a:tbl>
          </a:graphicData>
        </a:graphic>
      </p:graphicFrame>
      <p:pic>
        <p:nvPicPr>
          <p:cNvPr id="8" name="Picture 7"/>
          <p:cNvPicPr>
            <a:picLocks noChangeAspect="1"/>
          </p:cNvPicPr>
          <p:nvPr/>
        </p:nvPicPr>
        <p:blipFill>
          <a:blip r:embed="rId2">
            <a:extLst>
              <a:ext uri="{BEBA8EAE-BF5A-486C-A8C5-ECC9F3942E4B}">
                <a14:imgProps xmlns:a14="http://schemas.microsoft.com/office/drawing/2010/main">
                  <a14:imgLayer r:embed="rId3">
                    <a14:imgEffect>
                      <a14:backgroundRemoval t="3817" b="95038" l="0" r="98092">
                        <a14:foregroundMark x1="66794" y1="30725" x2="66794" y2="30725"/>
                        <a14:foregroundMark x1="69656" y1="33397" x2="69656" y2="33397"/>
                        <a14:foregroundMark x1="73092" y1="33397" x2="73092" y2="33397"/>
                      </a14:backgroundRemoval>
                    </a14:imgEffect>
                  </a14:imgLayer>
                </a14:imgProps>
              </a:ext>
            </a:extLst>
          </a:blip>
          <a:stretch>
            <a:fillRect/>
          </a:stretch>
        </p:blipFill>
        <p:spPr>
          <a:xfrm>
            <a:off x="6008058" y="365125"/>
            <a:ext cx="3279553" cy="3279553"/>
          </a:xfrm>
          <a:prstGeom prst="rect">
            <a:avLst/>
          </a:prstGeom>
        </p:spPr>
      </p:pic>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481900" y="79639"/>
            <a:ext cx="4607441" cy="3455581"/>
          </a:xfrm>
          <a:prstGeom prst="rect">
            <a:avLst/>
          </a:prstGeom>
        </p:spPr>
      </p:pic>
      <p:pic>
        <p:nvPicPr>
          <p:cNvPr id="11266" name="Picture 2" descr="Silk Eye Mask: 'Let Me Sleep' Sleeping Eye Mask – Moonlit Skincare">
            <a:extLst>
              <a:ext uri="{FF2B5EF4-FFF2-40B4-BE49-F238E27FC236}">
                <a16:creationId xmlns:a16="http://schemas.microsoft.com/office/drawing/2014/main" id="{175D6143-A030-449B-A93E-02E86FD589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55442" y="2601884"/>
            <a:ext cx="4256116" cy="42561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AC511D26-35DE-46B3-AA55-C44B99489CD0}"/>
              </a:ext>
            </a:extLst>
          </p:cNvPr>
          <p:cNvPicPr/>
          <p:nvPr/>
        </p:nvPicPr>
        <p:blipFill rotWithShape="1">
          <a:blip r:embed="rId7"/>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10129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654284" y="365126"/>
            <a:ext cx="3527316" cy="943558"/>
          </a:xfrm>
          <a:prstGeom prst="rect">
            <a:avLst/>
          </a:prstGeo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b="1" u="sng" dirty="0"/>
              <a:t>Passports </a:t>
            </a:r>
          </a:p>
        </p:txBody>
      </p:sp>
      <p:sp>
        <p:nvSpPr>
          <p:cNvPr id="6" name="Rectangle 3"/>
          <p:cNvSpPr txBox="1">
            <a:spLocks noChangeArrowheads="1"/>
          </p:cNvSpPr>
          <p:nvPr/>
        </p:nvSpPr>
        <p:spPr>
          <a:xfrm>
            <a:off x="838199" y="2560319"/>
            <a:ext cx="10815085" cy="3616643"/>
          </a:xfrm>
          <a:prstGeom prst="rect">
            <a:avLst/>
          </a:prstGeom>
          <a:solidFill>
            <a:schemeClr val="bg1">
              <a:alpha val="64999"/>
            </a:schemeClr>
          </a:solid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altLang="en-US" dirty="0"/>
              <a:t>Pupils are to bring their passports in from </a:t>
            </a:r>
            <a:r>
              <a:rPr lang="en-US" altLang="en-US" b="1" dirty="0"/>
              <a:t>Monday 9</a:t>
            </a:r>
            <a:r>
              <a:rPr lang="en-US" altLang="en-US" b="1" baseline="30000" dirty="0"/>
              <a:t>th</a:t>
            </a:r>
            <a:r>
              <a:rPr lang="en-US" altLang="en-US" b="1" dirty="0"/>
              <a:t> March </a:t>
            </a:r>
            <a:r>
              <a:rPr lang="en-US" altLang="en-US" dirty="0"/>
              <a:t>and bring them to the Finance Office. </a:t>
            </a:r>
          </a:p>
          <a:p>
            <a:r>
              <a:rPr lang="en-US" altLang="en-US" dirty="0"/>
              <a:t>We will then keep them in a safe until we travel.</a:t>
            </a:r>
            <a:endParaRPr lang="en-US" altLang="en-US" dirty="0">
              <a:cs typeface="Calibri"/>
            </a:endParaRPr>
          </a:p>
          <a:p>
            <a:endParaRPr lang="en-US" altLang="en-US" dirty="0"/>
          </a:p>
          <a:p>
            <a:r>
              <a:rPr lang="en-US" altLang="en-US" b="1" dirty="0"/>
              <a:t>Passports must be at Downlands by Friday 20</a:t>
            </a:r>
            <a:r>
              <a:rPr lang="en-US" altLang="en-US" b="1" baseline="30000" dirty="0"/>
              <a:t>th</a:t>
            </a:r>
            <a:r>
              <a:rPr lang="en-US" altLang="en-US" b="1" dirty="0"/>
              <a:t> March</a:t>
            </a:r>
            <a:endParaRPr lang="en-US" altLang="en-US" b="1" dirty="0">
              <a:cs typeface="Calibri"/>
            </a:endParaRPr>
          </a:p>
          <a:p>
            <a:endParaRPr lang="en-US" altLang="en-US" b="1" dirty="0"/>
          </a:p>
          <a:p>
            <a:pPr marL="0" indent="0">
              <a:buNone/>
            </a:pPr>
            <a:r>
              <a:rPr lang="en-US" altLang="en-US" b="1" dirty="0">
                <a:solidFill>
                  <a:srgbClr val="FF0000"/>
                </a:solidFill>
              </a:rPr>
              <a:t>Please check both the issue date and expiry date</a:t>
            </a:r>
          </a:p>
        </p:txBody>
      </p:sp>
      <p:pic>
        <p:nvPicPr>
          <p:cNvPr id="7" name="Picture 6">
            <a:extLst>
              <a:ext uri="{FF2B5EF4-FFF2-40B4-BE49-F238E27FC236}">
                <a16:creationId xmlns:a16="http://schemas.microsoft.com/office/drawing/2014/main" id="{BF2776B6-A7CB-45D0-A53A-AFCA0E7023E3}"/>
              </a:ext>
            </a:extLst>
          </p:cNvPr>
          <p:cNvPicPr/>
          <p:nvPr/>
        </p:nvPicPr>
        <p:blipFill rotWithShape="1">
          <a:blip r:embed="rId2"/>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36824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838200" y="2560319"/>
            <a:ext cx="10515600" cy="3616643"/>
          </a:xfrm>
          <a:solidFill>
            <a:schemeClr val="bg1">
              <a:alpha val="64999"/>
            </a:schemeClr>
          </a:solidFill>
        </p:spPr>
        <p:txBody>
          <a:bodyPr>
            <a:normAutofit/>
          </a:bodyPr>
          <a:lstStyle/>
          <a:p>
            <a:r>
              <a:rPr lang="en-US" altLang="en-US" dirty="0"/>
              <a:t>Your main piece of luggage must be clearly labeled and weigh no more than 23 </a:t>
            </a:r>
            <a:r>
              <a:rPr lang="en-US" altLang="en-US" dirty="0" err="1"/>
              <a:t>kgs</a:t>
            </a:r>
            <a:endParaRPr lang="en-US" altLang="en-US" dirty="0"/>
          </a:p>
          <a:p>
            <a:r>
              <a:rPr lang="en-US" altLang="en-US" dirty="0"/>
              <a:t>You are allowed two pieces of hand luggage:</a:t>
            </a:r>
          </a:p>
          <a:p>
            <a:pPr lvl="1"/>
            <a:r>
              <a:rPr lang="en-US" altLang="en-US" dirty="0"/>
              <a:t>Small case (10kg): 55x40x20 cm</a:t>
            </a:r>
          </a:p>
          <a:p>
            <a:pPr lvl="1"/>
            <a:r>
              <a:rPr lang="en-US" altLang="en-US" dirty="0"/>
              <a:t>Small personal bag (handbag/camera bag/small rucksack)</a:t>
            </a:r>
          </a:p>
          <a:p>
            <a:pPr>
              <a:lnSpc>
                <a:spcPct val="90000"/>
              </a:lnSpc>
            </a:pPr>
            <a:r>
              <a:rPr lang="en-US" altLang="en-US" dirty="0"/>
              <a:t>You are only allowed to take a small quantity of liquid in you hand luggage.  These must be in individual containers with a maximum capacity of 100mm each and must fit into a clear plastic bag </a:t>
            </a:r>
          </a:p>
        </p:txBody>
      </p:sp>
      <p:sp>
        <p:nvSpPr>
          <p:cNvPr id="7" name="Title 1"/>
          <p:cNvSpPr>
            <a:spLocks noGrp="1"/>
          </p:cNvSpPr>
          <p:nvPr>
            <p:ph type="title"/>
          </p:nvPr>
        </p:nvSpPr>
        <p:spPr>
          <a:xfrm>
            <a:off x="1654284" y="365125"/>
            <a:ext cx="3527316" cy="951947"/>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dirty="0"/>
              <a:t>Luggage </a:t>
            </a:r>
          </a:p>
        </p:txBody>
      </p:sp>
      <p:pic>
        <p:nvPicPr>
          <p:cNvPr id="5" name="Picture 4">
            <a:extLst>
              <a:ext uri="{FF2B5EF4-FFF2-40B4-BE49-F238E27FC236}">
                <a16:creationId xmlns:a16="http://schemas.microsoft.com/office/drawing/2014/main" id="{EEA9706F-DA2F-458D-B0FF-46023B3E2879}"/>
              </a:ext>
            </a:extLst>
          </p:cNvPr>
          <p:cNvPicPr/>
          <p:nvPr/>
        </p:nvPicPr>
        <p:blipFill rotWithShape="1">
          <a:blip r:embed="rId2"/>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9477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654284" y="365125"/>
            <a:ext cx="3527316" cy="1027447"/>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dirty="0"/>
              <a:t>Medication</a:t>
            </a:r>
          </a:p>
        </p:txBody>
      </p:sp>
      <p:sp>
        <p:nvSpPr>
          <p:cNvPr id="6" name="Rectangle 3"/>
          <p:cNvSpPr>
            <a:spLocks noGrp="1" noChangeArrowheads="1"/>
          </p:cNvSpPr>
          <p:nvPr>
            <p:ph idx="1"/>
          </p:nvPr>
        </p:nvSpPr>
        <p:spPr>
          <a:xfrm>
            <a:off x="838200" y="2363371"/>
            <a:ext cx="10515600" cy="3813591"/>
          </a:xfrm>
          <a:solidFill>
            <a:schemeClr val="bg1">
              <a:alpha val="58000"/>
            </a:schemeClr>
          </a:solidFill>
        </p:spPr>
        <p:txBody>
          <a:bodyPr vert="horz" lIns="91440" tIns="45720" rIns="91440" bIns="45720" rtlCol="0" anchor="t">
            <a:normAutofit/>
          </a:bodyPr>
          <a:lstStyle/>
          <a:p>
            <a:r>
              <a:rPr lang="en-US" sz="2400" dirty="0">
                <a:effectLst/>
                <a:latin typeface="Calibri" panose="020F0502020204030204" pitchFamily="34" charset="0"/>
                <a:ea typeface="Calibri" panose="020F0502020204030204" pitchFamily="34" charset="0"/>
                <a:cs typeface="Times New Roman" panose="02020603050405020304" pitchFamily="18" charset="0"/>
              </a:rPr>
              <a:t>Students should not carry any medication with them at any time. We will be travelling with a school stock of paracetamol, ibuprofen and </a:t>
            </a:r>
            <a:r>
              <a:rPr lang="en-US" sz="2400" dirty="0" err="1">
                <a:effectLst/>
                <a:latin typeface="Calibri" panose="020F0502020204030204" pitchFamily="34" charset="0"/>
                <a:ea typeface="Calibri" panose="020F0502020204030204" pitchFamily="34" charset="0"/>
                <a:cs typeface="Times New Roman" panose="02020603050405020304" pitchFamily="18" charset="0"/>
              </a:rPr>
              <a:t>Kwells</a:t>
            </a:r>
            <a:r>
              <a:rPr lang="en-US" sz="2400" dirty="0">
                <a:effectLst/>
                <a:latin typeface="Calibri" panose="020F0502020204030204" pitchFamily="34" charset="0"/>
                <a:ea typeface="Calibri" panose="020F0502020204030204" pitchFamily="34" charset="0"/>
                <a:cs typeface="Times New Roman" panose="02020603050405020304" pitchFamily="18" charset="0"/>
              </a:rPr>
              <a:t> Travel Sickness tablets. We will shortly be sending out a medication survey for you to complete giving consent for us to administer these. If you do not complete this survey, we will be unable to administer </a:t>
            </a:r>
            <a:r>
              <a:rPr lang="en-US" sz="2400" b="1" dirty="0">
                <a:effectLst/>
                <a:latin typeface="Calibri" panose="020F0502020204030204" pitchFamily="34" charset="0"/>
                <a:ea typeface="Calibri" panose="020F0502020204030204" pitchFamily="34" charset="0"/>
                <a:cs typeface="Times New Roman" panose="02020603050405020304" pitchFamily="18" charset="0"/>
              </a:rPr>
              <a:t>any </a:t>
            </a:r>
            <a:r>
              <a:rPr lang="en-US" sz="2400" dirty="0">
                <a:effectLst/>
                <a:latin typeface="Calibri" panose="020F0502020204030204" pitchFamily="34" charset="0"/>
                <a:ea typeface="Calibri" panose="020F0502020204030204" pitchFamily="34" charset="0"/>
                <a:cs typeface="Times New Roman" panose="02020603050405020304" pitchFamily="18" charset="0"/>
              </a:rPr>
              <a:t>medication to your child.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400" dirty="0">
                <a:effectLst/>
                <a:latin typeface="Calibri" panose="020F0502020204030204" pitchFamily="34" charset="0"/>
                <a:ea typeface="Calibri" panose="020F0502020204030204" pitchFamily="34" charset="0"/>
                <a:cs typeface="Times New Roman" panose="02020603050405020304" pitchFamily="18" charset="0"/>
              </a:rPr>
              <a:t>All other medication (including prescription medication), will need to be handed in to school reception by 3pm on the 27</a:t>
            </a:r>
            <a:r>
              <a:rPr lang="en-US" sz="24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2400" dirty="0">
                <a:effectLst/>
                <a:latin typeface="Calibri" panose="020F0502020204030204" pitchFamily="34" charset="0"/>
                <a:ea typeface="Calibri" panose="020F0502020204030204" pitchFamily="34" charset="0"/>
                <a:cs typeface="Times New Roman" panose="02020603050405020304" pitchFamily="18" charset="0"/>
              </a:rPr>
              <a:t> March. It should be labelled, in it’s original container and with any prescription notes attached.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altLang="en-US" sz="2400" dirty="0">
              <a:cs typeface="Calibri"/>
            </a:endParaRPr>
          </a:p>
        </p:txBody>
      </p:sp>
      <p:pic>
        <p:nvPicPr>
          <p:cNvPr id="7" name="Picture 6">
            <a:extLst>
              <a:ext uri="{FF2B5EF4-FFF2-40B4-BE49-F238E27FC236}">
                <a16:creationId xmlns:a16="http://schemas.microsoft.com/office/drawing/2014/main" id="{005AC6C8-B0B8-4E94-9489-0E17FB5723DD}"/>
              </a:ext>
            </a:extLst>
          </p:cNvPr>
          <p:cNvPicPr/>
          <p:nvPr/>
        </p:nvPicPr>
        <p:blipFill rotWithShape="1">
          <a:blip r:embed="rId2"/>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6618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6609" y="2261659"/>
            <a:ext cx="11227191" cy="4111006"/>
          </a:xfrm>
        </p:spPr>
        <p:txBody>
          <a:bodyPr>
            <a:normAutofit lnSpcReduction="10000"/>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dirty="0">
                <a:solidFill>
                  <a:schemeClr val="bg1"/>
                </a:solidFill>
              </a:rPr>
              <a:t>Pupils will need a small amount of money for the trip.</a:t>
            </a:r>
          </a:p>
          <a:p>
            <a:pPr>
              <a:lnSpc>
                <a:spcPct val="100000"/>
              </a:lnSpc>
              <a:spcBef>
                <a:spcPts val="0"/>
              </a:spcBef>
              <a:defRPr/>
            </a:pPr>
            <a:r>
              <a:rPr lang="en-US" dirty="0">
                <a:solidFill>
                  <a:schemeClr val="bg1"/>
                </a:solidFill>
              </a:rPr>
              <a:t>They will be responsible for buying two of their lunches on the first and last day at the airports. </a:t>
            </a:r>
          </a:p>
          <a:p>
            <a:pPr>
              <a:lnSpc>
                <a:spcPct val="100000"/>
              </a:lnSpc>
              <a:spcBef>
                <a:spcPts val="0"/>
              </a:spcBef>
              <a:defRPr/>
            </a:pPr>
            <a:r>
              <a:rPr lang="en-US" dirty="0">
                <a:solidFill>
                  <a:schemeClr val="bg1"/>
                </a:solidFill>
              </a:rPr>
              <a:t>They may also want a small amount for extra snacks/souvenirs</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marL="0" indent="0">
              <a:lnSpc>
                <a:spcPct val="100000"/>
              </a:lnSpc>
              <a:spcBef>
                <a:spcPts val="0"/>
              </a:spcBef>
              <a:buNone/>
            </a:pPr>
            <a:r>
              <a:rPr lang="en-GB" dirty="0">
                <a:solidFill>
                  <a:schemeClr val="bg1"/>
                </a:solidFill>
              </a:rPr>
              <a:t>Things are expensive in Iceland, it is estimated that the cost of living is 50% more than London!</a:t>
            </a:r>
            <a:endParaRPr lang="en-US" dirty="0">
              <a:solidFill>
                <a:schemeClr val="bg1"/>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marL="0" lvl="0" indent="0">
              <a:lnSpc>
                <a:spcPct val="100000"/>
              </a:lnSpc>
              <a:spcBef>
                <a:spcPts val="0"/>
              </a:spcBef>
              <a:buNone/>
            </a:pPr>
            <a:r>
              <a:rPr lang="en-US" dirty="0">
                <a:solidFill>
                  <a:schemeClr val="bg1"/>
                </a:solidFill>
              </a:rPr>
              <a:t>I recommend </a:t>
            </a:r>
            <a:r>
              <a:rPr lang="en-US" b="1" dirty="0">
                <a:solidFill>
                  <a:schemeClr val="bg1"/>
                </a:solidFill>
              </a:rPr>
              <a:t>no more </a:t>
            </a:r>
            <a:r>
              <a:rPr lang="en-US" dirty="0">
                <a:solidFill>
                  <a:schemeClr val="bg1"/>
                </a:solidFill>
              </a:rPr>
              <a:t>than </a:t>
            </a:r>
            <a:r>
              <a:rPr lang="en-GB" altLang="en-US" dirty="0">
                <a:solidFill>
                  <a:schemeClr val="bg1"/>
                </a:solidFill>
              </a:rPr>
              <a:t>£100, but £50 would be more than enough!</a:t>
            </a:r>
          </a:p>
          <a:p>
            <a:pPr marL="0" lvl="0" indent="0">
              <a:lnSpc>
                <a:spcPct val="100000"/>
              </a:lnSpc>
              <a:spcBef>
                <a:spcPts val="0"/>
              </a:spcBef>
              <a:buNone/>
            </a:pPr>
            <a:endParaRPr lang="en-GB" dirty="0">
              <a:solidFill>
                <a:schemeClr val="bg1"/>
              </a:solidFill>
            </a:endParaRPr>
          </a:p>
        </p:txBody>
      </p:sp>
      <p:sp>
        <p:nvSpPr>
          <p:cNvPr id="5" name="Title 1"/>
          <p:cNvSpPr>
            <a:spLocks noGrp="1"/>
          </p:cNvSpPr>
          <p:nvPr>
            <p:ph type="title"/>
          </p:nvPr>
        </p:nvSpPr>
        <p:spPr>
          <a:xfrm>
            <a:off x="1654284" y="365125"/>
            <a:ext cx="3527316" cy="935169"/>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dirty="0"/>
              <a:t>Money</a:t>
            </a:r>
          </a:p>
        </p:txBody>
      </p:sp>
      <p:pic>
        <p:nvPicPr>
          <p:cNvPr id="6" name="Picture 5">
            <a:extLst>
              <a:ext uri="{FF2B5EF4-FFF2-40B4-BE49-F238E27FC236}">
                <a16:creationId xmlns:a16="http://schemas.microsoft.com/office/drawing/2014/main" id="{1A90A5BA-3CDA-44D5-8F54-17C4458FA715}"/>
              </a:ext>
            </a:extLst>
          </p:cNvPr>
          <p:cNvPicPr/>
          <p:nvPr/>
        </p:nvPicPr>
        <p:blipFill rotWithShape="1">
          <a:blip r:embed="rId2"/>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35946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9560" y="2096086"/>
            <a:ext cx="5506329" cy="4052741"/>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dirty="0">
                <a:solidFill>
                  <a:schemeClr val="bg1"/>
                </a:solidFill>
              </a:rPr>
              <a:t>Icelandic Krona</a:t>
            </a:r>
          </a:p>
          <a:p>
            <a:pPr marL="0" lvl="0" indent="0">
              <a:lnSpc>
                <a:spcPct val="100000"/>
              </a:lnSpc>
              <a:spcBef>
                <a:spcPts val="0"/>
              </a:spcBef>
              <a:buNone/>
            </a:pPr>
            <a:r>
              <a:rPr lang="en-GB" altLang="en-US" dirty="0">
                <a:solidFill>
                  <a:schemeClr val="bg1"/>
                </a:solidFill>
              </a:rPr>
              <a:t>£1 = 150 Krona</a:t>
            </a:r>
            <a:r>
              <a:rPr lang="is-IS" altLang="en-US" dirty="0">
                <a:solidFill>
                  <a:schemeClr val="bg1"/>
                </a:solidFill>
              </a:rPr>
              <a:t>…</a:t>
            </a:r>
          </a:p>
          <a:p>
            <a:pPr marL="0" lvl="0" indent="0">
              <a:lnSpc>
                <a:spcPct val="100000"/>
              </a:lnSpc>
              <a:spcBef>
                <a:spcPts val="0"/>
              </a:spcBef>
              <a:buNone/>
            </a:pPr>
            <a:endParaRPr lang="is-IS" dirty="0">
              <a:solidFill>
                <a:schemeClr val="bg1"/>
              </a:solidFill>
            </a:endParaRPr>
          </a:p>
          <a:p>
            <a:pPr marL="0" lvl="0" indent="0">
              <a:lnSpc>
                <a:spcPct val="100000"/>
              </a:lnSpc>
              <a:spcBef>
                <a:spcPts val="0"/>
              </a:spcBef>
              <a:buNone/>
            </a:pPr>
            <a:r>
              <a:rPr lang="is-IS" dirty="0">
                <a:solidFill>
                  <a:schemeClr val="bg1"/>
                </a:solidFill>
              </a:rPr>
              <a:t>Easily accesible from most foreign exchange, but booking advised! </a:t>
            </a:r>
            <a:endParaRPr lang="en-US" dirty="0">
              <a:solidFill>
                <a:schemeClr val="bg1"/>
              </a:solidFill>
            </a:endParaRPr>
          </a:p>
          <a:p>
            <a:pPr marL="0" marR="0" lvl="0" indent="0" defTabSz="914400" eaLnBrk="1" fontAlgn="auto" latinLnBrk="0" hangingPunct="1">
              <a:lnSpc>
                <a:spcPct val="100000"/>
              </a:lnSpc>
              <a:spcBef>
                <a:spcPts val="0"/>
              </a:spcBef>
              <a:spcAft>
                <a:spcPts val="0"/>
              </a:spcAft>
              <a:buClrTx/>
              <a:buSzTx/>
              <a:buFontTx/>
              <a:buNone/>
              <a:tabLst/>
              <a:defRPr/>
            </a:pPr>
            <a:endParaRPr lang="en-US" dirty="0">
              <a:solidFill>
                <a:schemeClr val="bg1"/>
              </a:solidFill>
            </a:endParaRPr>
          </a:p>
        </p:txBody>
      </p:sp>
      <p:sp>
        <p:nvSpPr>
          <p:cNvPr id="5" name="Title 1"/>
          <p:cNvSpPr>
            <a:spLocks noGrp="1"/>
          </p:cNvSpPr>
          <p:nvPr>
            <p:ph type="title"/>
          </p:nvPr>
        </p:nvSpPr>
        <p:spPr>
          <a:xfrm>
            <a:off x="1654284" y="365126"/>
            <a:ext cx="3527316" cy="910002"/>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dirty="0"/>
              <a:t>Money</a:t>
            </a:r>
          </a:p>
        </p:txBody>
      </p:sp>
      <p:pic>
        <p:nvPicPr>
          <p:cNvPr id="2" name="Picture 1">
            <a:extLst>
              <a:ext uri="{FF2B5EF4-FFF2-40B4-BE49-F238E27FC236}">
                <a16:creationId xmlns:a16="http://schemas.microsoft.com/office/drawing/2014/main" id="{E398C944-3A56-4E95-9C5A-D984847F1186}"/>
              </a:ext>
            </a:extLst>
          </p:cNvPr>
          <p:cNvPicPr>
            <a:picLocks noChangeAspect="1"/>
          </p:cNvPicPr>
          <p:nvPr/>
        </p:nvPicPr>
        <p:blipFill>
          <a:blip r:embed="rId2"/>
          <a:stretch>
            <a:fillRect/>
          </a:stretch>
        </p:blipFill>
        <p:spPr>
          <a:xfrm>
            <a:off x="5645791" y="1027906"/>
            <a:ext cx="6045273" cy="1756746"/>
          </a:xfrm>
          <a:prstGeom prst="rect">
            <a:avLst/>
          </a:prstGeom>
        </p:spPr>
      </p:pic>
      <p:pic>
        <p:nvPicPr>
          <p:cNvPr id="8" name="Picture 7">
            <a:extLst>
              <a:ext uri="{FF2B5EF4-FFF2-40B4-BE49-F238E27FC236}">
                <a16:creationId xmlns:a16="http://schemas.microsoft.com/office/drawing/2014/main" id="{D3F1A6F5-FB26-4460-90C3-34E748C0A99A}"/>
              </a:ext>
            </a:extLst>
          </p:cNvPr>
          <p:cNvPicPr>
            <a:picLocks noChangeAspect="1"/>
          </p:cNvPicPr>
          <p:nvPr/>
        </p:nvPicPr>
        <p:blipFill>
          <a:blip r:embed="rId3"/>
          <a:stretch>
            <a:fillRect/>
          </a:stretch>
        </p:blipFill>
        <p:spPr>
          <a:xfrm>
            <a:off x="-132775" y="-294301"/>
            <a:ext cx="1844617" cy="2608961"/>
          </a:xfrm>
          <a:prstGeom prst="rect">
            <a:avLst/>
          </a:prstGeom>
        </p:spPr>
      </p:pic>
      <p:pic>
        <p:nvPicPr>
          <p:cNvPr id="9" name="Picture 8">
            <a:extLst>
              <a:ext uri="{FF2B5EF4-FFF2-40B4-BE49-F238E27FC236}">
                <a16:creationId xmlns:a16="http://schemas.microsoft.com/office/drawing/2014/main" id="{105A694C-F030-479A-A4F8-8F0F93ED8012}"/>
              </a:ext>
            </a:extLst>
          </p:cNvPr>
          <p:cNvPicPr>
            <a:picLocks noChangeAspect="1"/>
          </p:cNvPicPr>
          <p:nvPr/>
        </p:nvPicPr>
        <p:blipFill>
          <a:blip r:embed="rId4"/>
          <a:stretch>
            <a:fillRect/>
          </a:stretch>
        </p:blipFill>
        <p:spPr>
          <a:xfrm>
            <a:off x="5808515" y="3170130"/>
            <a:ext cx="5635565" cy="3464632"/>
          </a:xfrm>
          <a:prstGeom prst="rect">
            <a:avLst/>
          </a:prstGeom>
        </p:spPr>
      </p:pic>
    </p:spTree>
    <p:extLst>
      <p:ext uri="{BB962C8B-B14F-4D97-AF65-F5344CB8AC3E}">
        <p14:creationId xmlns:p14="http://schemas.microsoft.com/office/powerpoint/2010/main" val="1688166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5804" y="2229372"/>
            <a:ext cx="5154386" cy="4628628"/>
          </a:xfrm>
        </p:spPr>
        <p:txBody>
          <a:bodyPr>
            <a:normAutofit/>
          </a:bodyPr>
          <a:lstStyle/>
          <a:p>
            <a:pPr marL="0" indent="0">
              <a:buNone/>
            </a:pPr>
            <a:r>
              <a:rPr lang="en-US" b="1" dirty="0" err="1">
                <a:solidFill>
                  <a:schemeClr val="bg1"/>
                </a:solidFill>
              </a:rPr>
              <a:t>Mr</a:t>
            </a:r>
            <a:r>
              <a:rPr lang="en-US" b="1" dirty="0">
                <a:solidFill>
                  <a:schemeClr val="bg1"/>
                </a:solidFill>
              </a:rPr>
              <a:t> M Smith: </a:t>
            </a:r>
            <a:r>
              <a:rPr lang="en-US" dirty="0">
                <a:solidFill>
                  <a:schemeClr val="bg1"/>
                </a:solidFill>
              </a:rPr>
              <a:t>Group Leader</a:t>
            </a:r>
          </a:p>
          <a:p>
            <a:pPr marL="0" indent="0">
              <a:buNone/>
            </a:pPr>
            <a:endParaRPr lang="en-US" dirty="0">
              <a:solidFill>
                <a:schemeClr val="bg1"/>
              </a:solidFill>
            </a:endParaRPr>
          </a:p>
          <a:p>
            <a:pPr marL="0" indent="0">
              <a:buNone/>
            </a:pPr>
            <a:r>
              <a:rPr lang="en-US" b="1" dirty="0">
                <a:solidFill>
                  <a:schemeClr val="bg1"/>
                </a:solidFill>
              </a:rPr>
              <a:t>Miss Groves</a:t>
            </a:r>
          </a:p>
          <a:p>
            <a:pPr marL="0" indent="0">
              <a:buNone/>
            </a:pPr>
            <a:endParaRPr lang="en-US" b="1" dirty="0">
              <a:solidFill>
                <a:schemeClr val="bg1"/>
              </a:solidFill>
            </a:endParaRPr>
          </a:p>
          <a:p>
            <a:pPr marL="0" indent="0">
              <a:buNone/>
            </a:pPr>
            <a:r>
              <a:rPr lang="en-US" b="1" dirty="0" err="1">
                <a:solidFill>
                  <a:schemeClr val="bg1"/>
                </a:solidFill>
              </a:rPr>
              <a:t>Mr</a:t>
            </a:r>
            <a:r>
              <a:rPr lang="en-US" b="1" dirty="0">
                <a:solidFill>
                  <a:schemeClr val="bg1"/>
                </a:solidFill>
              </a:rPr>
              <a:t> Calvert</a:t>
            </a:r>
          </a:p>
          <a:p>
            <a:pPr marL="0" indent="0">
              <a:buNone/>
            </a:pPr>
            <a:endParaRPr lang="en-US" b="1" dirty="0">
              <a:solidFill>
                <a:schemeClr val="bg1"/>
              </a:solidFill>
            </a:endParaRPr>
          </a:p>
          <a:p>
            <a:pPr marL="0" indent="0">
              <a:buNone/>
            </a:pPr>
            <a:r>
              <a:rPr lang="en-US" b="1" dirty="0" err="1">
                <a:solidFill>
                  <a:schemeClr val="bg1"/>
                </a:solidFill>
              </a:rPr>
              <a:t>Ms</a:t>
            </a:r>
            <a:r>
              <a:rPr lang="en-US" b="1" dirty="0">
                <a:solidFill>
                  <a:schemeClr val="bg1"/>
                </a:solidFill>
              </a:rPr>
              <a:t> Corcoran</a:t>
            </a:r>
          </a:p>
        </p:txBody>
      </p:sp>
      <p:sp>
        <p:nvSpPr>
          <p:cNvPr id="5" name="Title 1"/>
          <p:cNvSpPr>
            <a:spLocks noGrp="1"/>
          </p:cNvSpPr>
          <p:nvPr>
            <p:ph type="title"/>
          </p:nvPr>
        </p:nvSpPr>
        <p:spPr>
          <a:xfrm>
            <a:off x="1812925" y="365125"/>
            <a:ext cx="4179661" cy="817723"/>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dirty="0"/>
              <a:t>Staff</a:t>
            </a:r>
          </a:p>
        </p:txBody>
      </p:sp>
      <p:sp>
        <p:nvSpPr>
          <p:cNvPr id="8" name="Content Placeholder 2">
            <a:extLst>
              <a:ext uri="{FF2B5EF4-FFF2-40B4-BE49-F238E27FC236}">
                <a16:creationId xmlns:a16="http://schemas.microsoft.com/office/drawing/2014/main" id="{F982E3E8-501C-4BCD-80A1-DA5942498F84}"/>
              </a:ext>
            </a:extLst>
          </p:cNvPr>
          <p:cNvSpPr txBox="1">
            <a:spLocks/>
          </p:cNvSpPr>
          <p:nvPr/>
        </p:nvSpPr>
        <p:spPr>
          <a:xfrm>
            <a:off x="5738769" y="2314660"/>
            <a:ext cx="5154386" cy="400526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dirty="0" err="1">
                <a:solidFill>
                  <a:schemeClr val="bg1"/>
                </a:solidFill>
              </a:rPr>
              <a:t>Ms</a:t>
            </a:r>
            <a:r>
              <a:rPr lang="en-US" b="1" dirty="0">
                <a:solidFill>
                  <a:schemeClr val="bg1"/>
                </a:solidFill>
              </a:rPr>
              <a:t> </a:t>
            </a:r>
            <a:r>
              <a:rPr lang="en-US" b="1" dirty="0" err="1">
                <a:solidFill>
                  <a:schemeClr val="bg1"/>
                </a:solidFill>
              </a:rPr>
              <a:t>Xenou</a:t>
            </a:r>
            <a:endParaRPr lang="en-US" b="1" dirty="0">
              <a:solidFill>
                <a:schemeClr val="bg1"/>
              </a:solidFill>
            </a:endParaRPr>
          </a:p>
          <a:p>
            <a:pPr marL="0" indent="0">
              <a:buFont typeface="Arial"/>
              <a:buNone/>
            </a:pPr>
            <a:endParaRPr lang="en-US" b="1" dirty="0">
              <a:solidFill>
                <a:schemeClr val="bg1"/>
              </a:solidFill>
            </a:endParaRPr>
          </a:p>
          <a:p>
            <a:pPr marL="0" indent="0">
              <a:buNone/>
            </a:pPr>
            <a:r>
              <a:rPr lang="en-US" b="1" dirty="0">
                <a:solidFill>
                  <a:schemeClr val="bg1"/>
                </a:solidFill>
              </a:rPr>
              <a:t>Miss </a:t>
            </a:r>
            <a:r>
              <a:rPr lang="en-US" b="1" dirty="0" err="1">
                <a:solidFill>
                  <a:schemeClr val="bg1"/>
                </a:solidFill>
              </a:rPr>
              <a:t>Chiocca</a:t>
            </a:r>
            <a:r>
              <a:rPr lang="en-US" b="1" dirty="0">
                <a:solidFill>
                  <a:schemeClr val="bg1"/>
                </a:solidFill>
              </a:rPr>
              <a:t> </a:t>
            </a:r>
            <a:endParaRPr lang="en-US" b="1" dirty="0">
              <a:solidFill>
                <a:schemeClr val="bg1"/>
              </a:solidFill>
              <a:ea typeface="Calibri"/>
              <a:cs typeface="Calibri"/>
            </a:endParaRPr>
          </a:p>
          <a:p>
            <a:pPr marL="0" indent="0">
              <a:buFont typeface="Arial"/>
              <a:buNone/>
            </a:pPr>
            <a:endParaRPr lang="en-US" b="1" dirty="0">
              <a:solidFill>
                <a:schemeClr val="bg1"/>
              </a:solidFill>
            </a:endParaRPr>
          </a:p>
          <a:p>
            <a:pPr marL="0" indent="0">
              <a:buNone/>
            </a:pPr>
            <a:r>
              <a:rPr lang="en-US" b="1" dirty="0" err="1">
                <a:solidFill>
                  <a:schemeClr val="bg1"/>
                </a:solidFill>
              </a:rPr>
              <a:t>Mr</a:t>
            </a:r>
            <a:r>
              <a:rPr lang="en-US" b="1" dirty="0">
                <a:solidFill>
                  <a:schemeClr val="bg1"/>
                </a:solidFill>
              </a:rPr>
              <a:t> Walker</a:t>
            </a:r>
          </a:p>
          <a:p>
            <a:pPr marL="0" indent="0">
              <a:buNone/>
            </a:pPr>
            <a:endParaRPr lang="en-US" b="1" dirty="0">
              <a:solidFill>
                <a:schemeClr val="bg1"/>
              </a:solidFill>
              <a:ea typeface="Calibri"/>
              <a:cs typeface="Calibri"/>
            </a:endParaRPr>
          </a:p>
        </p:txBody>
      </p:sp>
      <p:pic>
        <p:nvPicPr>
          <p:cNvPr id="6" name="Picture 5">
            <a:extLst>
              <a:ext uri="{FF2B5EF4-FFF2-40B4-BE49-F238E27FC236}">
                <a16:creationId xmlns:a16="http://schemas.microsoft.com/office/drawing/2014/main" id="{6C969FE2-5868-4542-BF7C-10DA45C694CC}"/>
              </a:ext>
            </a:extLst>
          </p:cNvPr>
          <p:cNvPicPr/>
          <p:nvPr/>
        </p:nvPicPr>
        <p:blipFill rotWithShape="1">
          <a:blip r:embed="rId2"/>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758724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9560" y="2096086"/>
            <a:ext cx="7630551" cy="4052741"/>
          </a:xfrm>
        </p:spPr>
        <p:txBody>
          <a:bodyPr vert="horz" lIns="91440" tIns="45720" rIns="91440" bIns="45720" rtlCol="0" anchor="t">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solidFill>
                  <a:schemeClr val="bg1"/>
                </a:solidFill>
              </a:rPr>
              <a:t>We will offer a bank system if you would prefer Miss Groves to look after your money!</a:t>
            </a:r>
          </a:p>
          <a:p>
            <a:pPr marL="0" marR="0" lvl="0" indent="0" defTabSz="914400" eaLnBrk="1" fontAlgn="auto" latinLnBrk="0" hangingPunct="1">
              <a:lnSpc>
                <a:spcPct val="100000"/>
              </a:lnSpc>
              <a:spcBef>
                <a:spcPts val="0"/>
              </a:spcBef>
              <a:spcAft>
                <a:spcPts val="0"/>
              </a:spcAft>
              <a:buClrTx/>
              <a:buSzTx/>
              <a:buFontTx/>
              <a:buNone/>
              <a:tabLst/>
              <a:defRPr/>
            </a:pPr>
            <a:endParaRPr lang="en-US" dirty="0">
              <a:solidFill>
                <a:schemeClr val="bg1"/>
              </a:solidFill>
            </a:endParaRPr>
          </a:p>
          <a:p>
            <a:pPr marL="0" indent="0">
              <a:lnSpc>
                <a:spcPct val="100000"/>
              </a:lnSpc>
              <a:spcBef>
                <a:spcPts val="0"/>
              </a:spcBef>
              <a:buNone/>
              <a:defRPr/>
            </a:pPr>
            <a:r>
              <a:rPr lang="en-US" dirty="0">
                <a:solidFill>
                  <a:schemeClr val="bg1"/>
                </a:solidFill>
              </a:rPr>
              <a:t>Bring your spending money (krona not sterling) to </a:t>
            </a:r>
            <a:r>
              <a:rPr lang="en-US" dirty="0" err="1">
                <a:solidFill>
                  <a:schemeClr val="bg1"/>
                </a:solidFill>
              </a:rPr>
              <a:t>Ms</a:t>
            </a:r>
            <a:r>
              <a:rPr lang="en-US" dirty="0">
                <a:solidFill>
                  <a:schemeClr val="bg1"/>
                </a:solidFill>
              </a:rPr>
              <a:t> Corcoran before the end of the day on </a:t>
            </a:r>
            <a:r>
              <a:rPr lang="en-US" b="1" dirty="0">
                <a:solidFill>
                  <a:schemeClr val="bg1"/>
                </a:solidFill>
              </a:rPr>
              <a:t>Monday 23</a:t>
            </a:r>
            <a:r>
              <a:rPr lang="en-US" b="1" baseline="30000" dirty="0">
                <a:solidFill>
                  <a:schemeClr val="bg1"/>
                </a:solidFill>
              </a:rPr>
              <a:t>rd</a:t>
            </a:r>
            <a:r>
              <a:rPr lang="en-US" b="1" dirty="0">
                <a:solidFill>
                  <a:schemeClr val="bg1"/>
                </a:solidFill>
              </a:rPr>
              <a:t> March </a:t>
            </a:r>
            <a:r>
              <a:rPr lang="en-US" dirty="0">
                <a:solidFill>
                  <a:schemeClr val="bg1"/>
                </a:solidFill>
              </a:rPr>
              <a:t>in a clearly marked envelope. </a:t>
            </a:r>
            <a:endParaRPr lang="en-US" dirty="0">
              <a:solidFill>
                <a:schemeClr val="bg1"/>
              </a:solidFill>
              <a:cs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n-US" b="1" dirty="0">
              <a:solidFill>
                <a:schemeClr val="bg1"/>
              </a:solidFill>
            </a:endParaRPr>
          </a:p>
          <a:p>
            <a:pPr marL="0" marR="0" lvl="0" indent="0" defTabSz="914400" eaLnBrk="1" fontAlgn="auto" latinLnBrk="0" hangingPunct="1">
              <a:lnSpc>
                <a:spcPct val="100000"/>
              </a:lnSpc>
              <a:spcBef>
                <a:spcPts val="0"/>
              </a:spcBef>
              <a:spcAft>
                <a:spcPts val="0"/>
              </a:spcAft>
              <a:buClrTx/>
              <a:buSzTx/>
              <a:buFontTx/>
              <a:buNone/>
              <a:tabLst/>
              <a:defRPr/>
            </a:pPr>
            <a:r>
              <a:rPr lang="en-US" dirty="0">
                <a:solidFill>
                  <a:schemeClr val="bg1"/>
                </a:solidFill>
              </a:rPr>
              <a:t>You will be issued with a receipt and sign for money each morning.</a:t>
            </a:r>
          </a:p>
        </p:txBody>
      </p:sp>
      <p:sp>
        <p:nvSpPr>
          <p:cNvPr id="5" name="Title 1"/>
          <p:cNvSpPr>
            <a:spLocks noGrp="1"/>
          </p:cNvSpPr>
          <p:nvPr>
            <p:ph type="title"/>
          </p:nvPr>
        </p:nvSpPr>
        <p:spPr>
          <a:xfrm>
            <a:off x="1654284" y="365126"/>
            <a:ext cx="3527316" cy="910002"/>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dirty="0"/>
              <a:t>Money</a:t>
            </a:r>
          </a:p>
        </p:txBody>
      </p:sp>
      <p:pic>
        <p:nvPicPr>
          <p:cNvPr id="6" name="Picture 5">
            <a:extLst>
              <a:ext uri="{FF2B5EF4-FFF2-40B4-BE49-F238E27FC236}">
                <a16:creationId xmlns:a16="http://schemas.microsoft.com/office/drawing/2014/main" id="{A4012D53-07BA-4669-9F23-C9DB8AD37253}"/>
              </a:ext>
            </a:extLst>
          </p:cNvPr>
          <p:cNvPicPr/>
          <p:nvPr/>
        </p:nvPicPr>
        <p:blipFill rotWithShape="1">
          <a:blip r:embed="rId2"/>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810246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471D46-B76C-45F9-979D-C442E5F70D0E}"/>
              </a:ext>
            </a:extLst>
          </p:cNvPr>
          <p:cNvSpPr>
            <a:spLocks noGrp="1"/>
          </p:cNvSpPr>
          <p:nvPr>
            <p:ph idx="1"/>
          </p:nvPr>
        </p:nvSpPr>
        <p:spPr/>
        <p:txBody>
          <a:bodyPr/>
          <a:lstStyle/>
          <a:p>
            <a:pPr marL="0" indent="0">
              <a:buNone/>
            </a:pPr>
            <a:r>
              <a:rPr lang="en-GB" dirty="0">
                <a:solidFill>
                  <a:schemeClr val="bg1"/>
                </a:solidFill>
              </a:rPr>
              <a:t>Our insurance policy only covers lost or damaged items up to £150 so we’d avoid bringing </a:t>
            </a:r>
            <a:r>
              <a:rPr lang="en-GB">
                <a:solidFill>
                  <a:schemeClr val="bg1"/>
                </a:solidFill>
              </a:rPr>
              <a:t>expensive electrical items.  </a:t>
            </a:r>
            <a:endParaRPr lang="en-GB" dirty="0">
              <a:solidFill>
                <a:schemeClr val="bg1"/>
              </a:solidFill>
            </a:endParaRPr>
          </a:p>
        </p:txBody>
      </p:sp>
      <p:sp>
        <p:nvSpPr>
          <p:cNvPr id="4" name="Title 1">
            <a:extLst>
              <a:ext uri="{FF2B5EF4-FFF2-40B4-BE49-F238E27FC236}">
                <a16:creationId xmlns:a16="http://schemas.microsoft.com/office/drawing/2014/main" id="{61B6D656-4216-4B7C-AE3B-6AB448DCD4B5}"/>
              </a:ext>
            </a:extLst>
          </p:cNvPr>
          <p:cNvSpPr txBox="1">
            <a:spLocks/>
          </p:cNvSpPr>
          <p:nvPr/>
        </p:nvSpPr>
        <p:spPr>
          <a:xfrm>
            <a:off x="1654283" y="365125"/>
            <a:ext cx="5124021" cy="971551"/>
          </a:xfrm>
          <a:prstGeom prst="rect">
            <a:avLst/>
          </a:prstGeo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b="1" u="sng" dirty="0"/>
              <a:t>Personal Possessions</a:t>
            </a:r>
          </a:p>
        </p:txBody>
      </p:sp>
      <p:pic>
        <p:nvPicPr>
          <p:cNvPr id="5" name="Picture 4">
            <a:extLst>
              <a:ext uri="{FF2B5EF4-FFF2-40B4-BE49-F238E27FC236}">
                <a16:creationId xmlns:a16="http://schemas.microsoft.com/office/drawing/2014/main" id="{0BFB60E2-0335-47E2-BEF7-E46D99B7441B}"/>
              </a:ext>
            </a:extLst>
          </p:cNvPr>
          <p:cNvPicPr/>
          <p:nvPr/>
        </p:nvPicPr>
        <p:blipFill rotWithShape="1">
          <a:blip r:embed="rId2"/>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5298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654284" y="365126"/>
            <a:ext cx="3527316" cy="792556"/>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dirty="0"/>
              <a:t>Rules</a:t>
            </a:r>
          </a:p>
        </p:txBody>
      </p:sp>
      <p:sp>
        <p:nvSpPr>
          <p:cNvPr id="6" name="Rectangle 3"/>
          <p:cNvSpPr txBox="1">
            <a:spLocks noChangeArrowheads="1"/>
          </p:cNvSpPr>
          <p:nvPr/>
        </p:nvSpPr>
        <p:spPr>
          <a:xfrm>
            <a:off x="512618" y="2087443"/>
            <a:ext cx="8229600" cy="4525963"/>
          </a:xfrm>
          <a:prstGeom prst="rect">
            <a:avLst/>
          </a:prstGeom>
          <a:solidFill>
            <a:schemeClr val="bg1">
              <a:alpha val="63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80000"/>
              </a:lnSpc>
            </a:pPr>
            <a:r>
              <a:rPr lang="en-US" altLang="en-US" sz="2400" dirty="0"/>
              <a:t>School rules will apply as well as the law of Iceland</a:t>
            </a:r>
            <a:endParaRPr lang="en-GB" altLang="en-US" sz="2400" dirty="0"/>
          </a:p>
          <a:p>
            <a:pPr>
              <a:lnSpc>
                <a:spcPct val="80000"/>
              </a:lnSpc>
            </a:pPr>
            <a:r>
              <a:rPr lang="en-US" altLang="en-US" sz="2400" dirty="0"/>
              <a:t>No alcohol is to be consumed on the trip</a:t>
            </a:r>
          </a:p>
          <a:p>
            <a:pPr>
              <a:lnSpc>
                <a:spcPct val="80000"/>
              </a:lnSpc>
            </a:pPr>
            <a:r>
              <a:rPr lang="en-GB" altLang="en-US" sz="2400" dirty="0"/>
              <a:t>No smoking/use of electronic cigarettes are allowed</a:t>
            </a:r>
          </a:p>
          <a:p>
            <a:pPr>
              <a:lnSpc>
                <a:spcPct val="80000"/>
              </a:lnSpc>
            </a:pPr>
            <a:r>
              <a:rPr lang="en-GB" altLang="en-US" sz="2400" dirty="0"/>
              <a:t>Staff will be conducting bag searches using school policy</a:t>
            </a:r>
          </a:p>
          <a:p>
            <a:pPr>
              <a:lnSpc>
                <a:spcPct val="80000"/>
              </a:lnSpc>
            </a:pPr>
            <a:r>
              <a:rPr lang="en-US" altLang="en-US" sz="2400" dirty="0"/>
              <a:t>Students are expected to be punctual and polite – staff have worked hard to plan this trip and it is their own time too!</a:t>
            </a:r>
            <a:endParaRPr lang="en-GB" altLang="en-US" sz="2400" dirty="0"/>
          </a:p>
          <a:p>
            <a:pPr>
              <a:lnSpc>
                <a:spcPct val="80000"/>
              </a:lnSpc>
            </a:pPr>
            <a:r>
              <a:rPr lang="en-US" altLang="en-US" sz="2400" dirty="0"/>
              <a:t>Students will be expected to treat the hotel staff/tour guides in the same way that they would treat a member of school staff. </a:t>
            </a:r>
          </a:p>
          <a:p>
            <a:pPr>
              <a:lnSpc>
                <a:spcPct val="80000"/>
              </a:lnSpc>
            </a:pPr>
            <a:r>
              <a:rPr lang="en-US" altLang="en-US" sz="2400" b="1" i="1" dirty="0"/>
              <a:t>Parents will be expected to fund the early return of a student whose conduct gives serious cause for concern on a visit, as agreed on the behavior contracts you have signed.</a:t>
            </a:r>
          </a:p>
          <a:p>
            <a:pPr>
              <a:lnSpc>
                <a:spcPct val="80000"/>
              </a:lnSpc>
              <a:buFontTx/>
              <a:buNone/>
            </a:pPr>
            <a:endParaRPr lang="en-US" altLang="en-US" sz="2400" b="1" i="1" dirty="0"/>
          </a:p>
        </p:txBody>
      </p:sp>
      <p:pic>
        <p:nvPicPr>
          <p:cNvPr id="7" name="Picture 6">
            <a:extLst>
              <a:ext uri="{FF2B5EF4-FFF2-40B4-BE49-F238E27FC236}">
                <a16:creationId xmlns:a16="http://schemas.microsoft.com/office/drawing/2014/main" id="{520745F5-711C-4E88-B10C-3068D69AF770}"/>
              </a:ext>
            </a:extLst>
          </p:cNvPr>
          <p:cNvPicPr/>
          <p:nvPr/>
        </p:nvPicPr>
        <p:blipFill rotWithShape="1">
          <a:blip r:embed="rId2"/>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32640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654284" y="365126"/>
            <a:ext cx="3527316" cy="792556"/>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dirty="0"/>
              <a:t>Phones</a:t>
            </a:r>
          </a:p>
        </p:txBody>
      </p:sp>
      <p:sp>
        <p:nvSpPr>
          <p:cNvPr id="6" name="Rectangle 3"/>
          <p:cNvSpPr txBox="1">
            <a:spLocks noChangeArrowheads="1"/>
          </p:cNvSpPr>
          <p:nvPr/>
        </p:nvSpPr>
        <p:spPr>
          <a:xfrm>
            <a:off x="512618" y="2087443"/>
            <a:ext cx="8229600" cy="4525963"/>
          </a:xfrm>
          <a:prstGeom prst="rect">
            <a:avLst/>
          </a:prstGeom>
          <a:solidFill>
            <a:schemeClr val="bg1">
              <a:alpha val="63000"/>
            </a:schemeClr>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80000"/>
              </a:lnSpc>
            </a:pPr>
            <a:r>
              <a:rPr lang="en-GB" altLang="en-US" sz="2400" dirty="0"/>
              <a:t>Closely mirrors the school smart device policy.</a:t>
            </a:r>
          </a:p>
          <a:p>
            <a:pPr>
              <a:lnSpc>
                <a:spcPct val="80000"/>
              </a:lnSpc>
            </a:pPr>
            <a:endParaRPr lang="en-GB" altLang="en-US" sz="2400" b="1" i="1" dirty="0"/>
          </a:p>
          <a:p>
            <a:pPr>
              <a:lnSpc>
                <a:spcPct val="80000"/>
              </a:lnSpc>
            </a:pPr>
            <a:r>
              <a:rPr lang="en-GB" altLang="en-US" sz="2400" b="1" i="1" dirty="0"/>
              <a:t>Students can use their phones freely during all time travelling.</a:t>
            </a:r>
          </a:p>
          <a:p>
            <a:pPr>
              <a:lnSpc>
                <a:spcPct val="80000"/>
              </a:lnSpc>
            </a:pPr>
            <a:endParaRPr lang="en-GB" altLang="en-US" sz="2400" b="1" i="1" dirty="0"/>
          </a:p>
          <a:p>
            <a:pPr>
              <a:lnSpc>
                <a:spcPct val="80000"/>
              </a:lnSpc>
            </a:pPr>
            <a:r>
              <a:rPr lang="en-GB" altLang="en-US" sz="2400" b="1" i="1" dirty="0"/>
              <a:t>During meal times, meetings, guiding etc. phones should not be used.</a:t>
            </a:r>
          </a:p>
          <a:p>
            <a:pPr>
              <a:lnSpc>
                <a:spcPct val="80000"/>
              </a:lnSpc>
            </a:pPr>
            <a:endParaRPr lang="en-GB" altLang="en-US" sz="2400" b="1" i="1" dirty="0"/>
          </a:p>
          <a:p>
            <a:pPr>
              <a:lnSpc>
                <a:spcPct val="80000"/>
              </a:lnSpc>
            </a:pPr>
            <a:r>
              <a:rPr lang="en-GB" altLang="en-US" sz="2400" b="1" i="1" dirty="0"/>
              <a:t>Obviously, fine to take as many photos as necessary!</a:t>
            </a:r>
          </a:p>
          <a:p>
            <a:pPr>
              <a:lnSpc>
                <a:spcPct val="80000"/>
              </a:lnSpc>
            </a:pPr>
            <a:endParaRPr lang="en-GB" altLang="en-US" sz="2400" b="1" i="1" dirty="0"/>
          </a:p>
          <a:p>
            <a:pPr>
              <a:lnSpc>
                <a:spcPct val="80000"/>
              </a:lnSpc>
            </a:pPr>
            <a:r>
              <a:rPr lang="en-GB" altLang="en-US" sz="2400" b="1" i="1" dirty="0"/>
              <a:t>Phones can and will be confiscated for extended periods of time if mis-used. </a:t>
            </a:r>
            <a:endParaRPr lang="en-US" altLang="en-US" sz="2400" b="1" i="1" dirty="0"/>
          </a:p>
          <a:p>
            <a:pPr>
              <a:lnSpc>
                <a:spcPct val="80000"/>
              </a:lnSpc>
              <a:buFontTx/>
              <a:buNone/>
            </a:pPr>
            <a:endParaRPr lang="en-US" altLang="en-US" sz="2400" b="1" i="1" dirty="0"/>
          </a:p>
        </p:txBody>
      </p:sp>
      <p:pic>
        <p:nvPicPr>
          <p:cNvPr id="7" name="Picture 6">
            <a:extLst>
              <a:ext uri="{FF2B5EF4-FFF2-40B4-BE49-F238E27FC236}">
                <a16:creationId xmlns:a16="http://schemas.microsoft.com/office/drawing/2014/main" id="{520745F5-711C-4E88-B10C-3068D69AF770}"/>
              </a:ext>
            </a:extLst>
          </p:cNvPr>
          <p:cNvPicPr/>
          <p:nvPr/>
        </p:nvPicPr>
        <p:blipFill rotWithShape="1">
          <a:blip r:embed="rId2"/>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31903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ECA3AD-283B-4E79-84C1-90F2DCD640EB}"/>
              </a:ext>
            </a:extLst>
          </p:cNvPr>
          <p:cNvSpPr>
            <a:spLocks noGrp="1"/>
          </p:cNvSpPr>
          <p:nvPr>
            <p:ph idx="1"/>
          </p:nvPr>
        </p:nvSpPr>
        <p:spPr>
          <a:xfrm>
            <a:off x="838200" y="1825624"/>
            <a:ext cx="10515600" cy="4843624"/>
          </a:xfrm>
        </p:spPr>
        <p:txBody>
          <a:bodyPr vert="horz" lIns="91440" tIns="45720" rIns="91440" bIns="45720" rtlCol="0" anchor="t">
            <a:normAutofit/>
          </a:bodyPr>
          <a:lstStyle/>
          <a:p>
            <a:pPr marL="0" indent="0">
              <a:buNone/>
            </a:pPr>
            <a:r>
              <a:rPr lang="en-GB" b="1" dirty="0">
                <a:solidFill>
                  <a:schemeClr val="bg1"/>
                </a:solidFill>
              </a:rPr>
              <a:t>I will not know our room allocation until a few weeks before we travel</a:t>
            </a:r>
          </a:p>
          <a:p>
            <a:pPr marL="0" indent="0">
              <a:buNone/>
            </a:pPr>
            <a:endParaRPr lang="en-GB" dirty="0">
              <a:solidFill>
                <a:schemeClr val="bg1"/>
              </a:solidFill>
            </a:endParaRPr>
          </a:p>
          <a:p>
            <a:pPr marL="0" indent="0">
              <a:buNone/>
            </a:pPr>
            <a:r>
              <a:rPr lang="en-GB" dirty="0">
                <a:solidFill>
                  <a:schemeClr val="bg1"/>
                </a:solidFill>
              </a:rPr>
              <a:t>I am expecting the hotel to be pairs/threes. </a:t>
            </a:r>
          </a:p>
          <a:p>
            <a:pPr marL="0" indent="0">
              <a:buNone/>
            </a:pPr>
            <a:endParaRPr lang="en-GB" dirty="0">
              <a:solidFill>
                <a:schemeClr val="bg1"/>
              </a:solidFill>
            </a:endParaRPr>
          </a:p>
          <a:p>
            <a:pPr marL="0" indent="0">
              <a:buNone/>
            </a:pPr>
            <a:r>
              <a:rPr lang="en-GB" dirty="0">
                <a:solidFill>
                  <a:schemeClr val="bg1"/>
                </a:solidFill>
              </a:rPr>
              <a:t>Students are going to be put into mixed muster groups, with a member of staff as their go-to. </a:t>
            </a:r>
          </a:p>
          <a:p>
            <a:pPr marL="0" indent="0">
              <a:buNone/>
            </a:pPr>
            <a:endParaRPr lang="en-GB" dirty="0">
              <a:solidFill>
                <a:schemeClr val="bg1"/>
              </a:solidFill>
            </a:endParaRPr>
          </a:p>
          <a:p>
            <a:pPr marL="0" indent="0">
              <a:buNone/>
            </a:pPr>
            <a:r>
              <a:rPr lang="en-GB" dirty="0">
                <a:solidFill>
                  <a:schemeClr val="bg1"/>
                </a:solidFill>
              </a:rPr>
              <a:t>Please complete the room choices survey, behaviour policy and insurance agreement by Friday 6</a:t>
            </a:r>
            <a:r>
              <a:rPr lang="en-GB" baseline="30000" dirty="0">
                <a:solidFill>
                  <a:schemeClr val="bg1"/>
                </a:solidFill>
              </a:rPr>
              <a:t>th</a:t>
            </a:r>
            <a:r>
              <a:rPr lang="en-GB" dirty="0">
                <a:solidFill>
                  <a:schemeClr val="bg1"/>
                </a:solidFill>
              </a:rPr>
              <a:t> March</a:t>
            </a:r>
            <a:endParaRPr lang="en-GB" b="1" dirty="0">
              <a:solidFill>
                <a:schemeClr val="bg1"/>
              </a:solidFill>
              <a:cs typeface="Calibri"/>
            </a:endParaRPr>
          </a:p>
          <a:p>
            <a:pPr marL="0" indent="0">
              <a:buNone/>
            </a:pPr>
            <a:endParaRPr lang="en-GB" dirty="0">
              <a:solidFill>
                <a:schemeClr val="bg1"/>
              </a:solidFill>
            </a:endParaRPr>
          </a:p>
          <a:p>
            <a:pPr marL="0" indent="0">
              <a:buNone/>
            </a:pPr>
            <a:endParaRPr lang="en-GB" dirty="0">
              <a:solidFill>
                <a:schemeClr val="bg1"/>
              </a:solidFill>
            </a:endParaRPr>
          </a:p>
        </p:txBody>
      </p:sp>
      <p:sp>
        <p:nvSpPr>
          <p:cNvPr id="4" name="Title 1">
            <a:extLst>
              <a:ext uri="{FF2B5EF4-FFF2-40B4-BE49-F238E27FC236}">
                <a16:creationId xmlns:a16="http://schemas.microsoft.com/office/drawing/2014/main" id="{5B85234F-1DDF-4263-8234-CD9790CC17AC}"/>
              </a:ext>
            </a:extLst>
          </p:cNvPr>
          <p:cNvSpPr txBox="1">
            <a:spLocks/>
          </p:cNvSpPr>
          <p:nvPr/>
        </p:nvSpPr>
        <p:spPr>
          <a:xfrm>
            <a:off x="1654283" y="365126"/>
            <a:ext cx="4721349" cy="943558"/>
          </a:xfrm>
          <a:prstGeom prst="rect">
            <a:avLst/>
          </a:prstGeo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b="1" u="sng" dirty="0"/>
              <a:t>Rooms and groups</a:t>
            </a:r>
          </a:p>
        </p:txBody>
      </p:sp>
      <p:pic>
        <p:nvPicPr>
          <p:cNvPr id="6" name="Picture 5">
            <a:extLst>
              <a:ext uri="{FF2B5EF4-FFF2-40B4-BE49-F238E27FC236}">
                <a16:creationId xmlns:a16="http://schemas.microsoft.com/office/drawing/2014/main" id="{93FDF0B4-6875-418C-AB7F-CD6244C5BA4A}"/>
              </a:ext>
            </a:extLst>
          </p:cNvPr>
          <p:cNvPicPr/>
          <p:nvPr/>
        </p:nvPicPr>
        <p:blipFill rotWithShape="1">
          <a:blip r:embed="rId2"/>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78572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648215" y="1154031"/>
            <a:ext cx="4199978" cy="909661"/>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dirty="0"/>
              <a:t>Any Questions?</a:t>
            </a:r>
          </a:p>
        </p:txBody>
      </p:sp>
      <p:pic>
        <p:nvPicPr>
          <p:cNvPr id="4" name="Picture 3">
            <a:extLst>
              <a:ext uri="{FF2B5EF4-FFF2-40B4-BE49-F238E27FC236}">
                <a16:creationId xmlns:a16="http://schemas.microsoft.com/office/drawing/2014/main" id="{C7227382-43E3-41E2-88DA-AC6B0622291C}"/>
              </a:ext>
            </a:extLst>
          </p:cNvPr>
          <p:cNvPicPr/>
          <p:nvPr/>
        </p:nvPicPr>
        <p:blipFill rotWithShape="1">
          <a:blip r:embed="rId2"/>
          <a:srcRect b="15894"/>
          <a:stretch/>
        </p:blipFill>
        <p:spPr bwMode="auto">
          <a:xfrm>
            <a:off x="795130" y="978868"/>
            <a:ext cx="4316372" cy="432862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02898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520148" y="2130425"/>
            <a:ext cx="10515600" cy="4351338"/>
          </a:xfrm>
          <a:solidFill>
            <a:schemeClr val="bg1">
              <a:alpha val="69000"/>
            </a:schemeClr>
          </a:solidFill>
        </p:spPr>
        <p:txBody>
          <a:bodyPr vert="horz" lIns="91440" tIns="45720" rIns="91440" bIns="45720" rtlCol="0" anchor="t">
            <a:normAutofit/>
          </a:bodyPr>
          <a:lstStyle/>
          <a:p>
            <a:pPr>
              <a:lnSpc>
                <a:spcPct val="90000"/>
              </a:lnSpc>
              <a:buFontTx/>
              <a:buNone/>
            </a:pPr>
            <a:endParaRPr lang="en-US" altLang="en-US" dirty="0">
              <a:ea typeface="Calibri"/>
              <a:cs typeface="Calibri"/>
            </a:endParaRPr>
          </a:p>
          <a:p>
            <a:pPr>
              <a:lnSpc>
                <a:spcPct val="90000"/>
              </a:lnSpc>
              <a:buFontTx/>
              <a:buNone/>
            </a:pPr>
            <a:endParaRPr lang="en-US" altLang="en-US" sz="4800" b="1" dirty="0"/>
          </a:p>
          <a:p>
            <a:pPr>
              <a:buNone/>
            </a:pPr>
            <a:r>
              <a:rPr lang="en-GB" sz="4800" b="1" dirty="0"/>
              <a:t>07592 491377</a:t>
            </a:r>
          </a:p>
          <a:p>
            <a:pPr>
              <a:buNone/>
            </a:pPr>
            <a:endParaRPr lang="en-GB" altLang="en-US" dirty="0">
              <a:solidFill>
                <a:srgbClr val="FF0000"/>
              </a:solidFill>
            </a:endParaRPr>
          </a:p>
          <a:p>
            <a:pPr>
              <a:buNone/>
            </a:pPr>
            <a:r>
              <a:rPr lang="en-GB" altLang="en-US" dirty="0">
                <a:solidFill>
                  <a:srgbClr val="FF0000"/>
                </a:solidFill>
              </a:rPr>
              <a:t>I won’t be able to check the phone constantly, but will check it first thing in the morning and when we return to the hotel in the evening.</a:t>
            </a:r>
            <a:endParaRPr lang="en-US" altLang="en-US" dirty="0">
              <a:solidFill>
                <a:srgbClr val="FF0000"/>
              </a:solidFill>
            </a:endParaRPr>
          </a:p>
        </p:txBody>
      </p:sp>
      <p:sp>
        <p:nvSpPr>
          <p:cNvPr id="7" name="Title 1"/>
          <p:cNvSpPr txBox="1">
            <a:spLocks/>
          </p:cNvSpPr>
          <p:nvPr/>
        </p:nvSpPr>
        <p:spPr>
          <a:xfrm>
            <a:off x="1654284" y="365125"/>
            <a:ext cx="5161186" cy="918391"/>
          </a:xfrm>
          <a:prstGeom prst="rect">
            <a:avLst/>
          </a:prstGeo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b="1" u="sng" dirty="0"/>
              <a:t>EMERGENCY CONTACT</a:t>
            </a:r>
          </a:p>
        </p:txBody>
      </p:sp>
      <p:pic>
        <p:nvPicPr>
          <p:cNvPr id="5" name="Picture 4">
            <a:extLst>
              <a:ext uri="{FF2B5EF4-FFF2-40B4-BE49-F238E27FC236}">
                <a16:creationId xmlns:a16="http://schemas.microsoft.com/office/drawing/2014/main" id="{DDEB2E93-A8ED-46B7-AA3A-F71057936CB7}"/>
              </a:ext>
            </a:extLst>
          </p:cNvPr>
          <p:cNvPicPr/>
          <p:nvPr/>
        </p:nvPicPr>
        <p:blipFill rotWithShape="1">
          <a:blip r:embed="rId2"/>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45141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3596502" y="5550027"/>
            <a:ext cx="4934354" cy="644672"/>
          </a:xfrm>
          <a:solidFill>
            <a:schemeClr val="bg1">
              <a:alpha val="69000"/>
            </a:schemeClr>
          </a:solidFill>
        </p:spPr>
        <p:txBody>
          <a:bodyPr>
            <a:normAutofit/>
          </a:bodyPr>
          <a:lstStyle/>
          <a:p>
            <a:pPr algn="ctr">
              <a:lnSpc>
                <a:spcPct val="90000"/>
              </a:lnSpc>
              <a:buFontTx/>
              <a:buNone/>
            </a:pPr>
            <a:r>
              <a:rPr lang="en-US" altLang="en-US" sz="4000" dirty="0"/>
              <a:t>@</a:t>
            </a:r>
            <a:r>
              <a:rPr lang="en-US" altLang="en-US" sz="4000" dirty="0" err="1"/>
              <a:t>Downlands_GEOG</a:t>
            </a:r>
            <a:endParaRPr lang="en-US" altLang="en-US" sz="4000" dirty="0"/>
          </a:p>
        </p:txBody>
      </p:sp>
      <p:sp>
        <p:nvSpPr>
          <p:cNvPr id="7" name="Title 1"/>
          <p:cNvSpPr txBox="1">
            <a:spLocks/>
          </p:cNvSpPr>
          <p:nvPr/>
        </p:nvSpPr>
        <p:spPr>
          <a:xfrm>
            <a:off x="1654284" y="365125"/>
            <a:ext cx="5161186" cy="918391"/>
          </a:xfrm>
          <a:prstGeom prst="rect">
            <a:avLst/>
          </a:prstGeo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b="1" u="sng" dirty="0"/>
              <a:t>Follow for updates…</a:t>
            </a:r>
          </a:p>
        </p:txBody>
      </p:sp>
      <p:pic>
        <p:nvPicPr>
          <p:cNvPr id="1026" name="Picture 2" descr="File:Instagram logo 2016.svg - Wikimedia Commons">
            <a:extLst>
              <a:ext uri="{FF2B5EF4-FFF2-40B4-BE49-F238E27FC236}">
                <a16:creationId xmlns:a16="http://schemas.microsoft.com/office/drawing/2014/main" id="{B1F3ABE3-D006-4AF2-B8D8-42BCD5C88D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7949" y="1515182"/>
            <a:ext cx="3827635" cy="38276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D486237-CC7E-47C6-BB0A-856908C4B623}"/>
              </a:ext>
            </a:extLst>
          </p:cNvPr>
          <p:cNvPicPr/>
          <p:nvPr/>
        </p:nvPicPr>
        <p:blipFill rotWithShape="1">
          <a:blip r:embed="rId3"/>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61736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4284" y="365126"/>
            <a:ext cx="4401959" cy="809334"/>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dirty="0"/>
              <a:t>Departure Time</a:t>
            </a:r>
          </a:p>
        </p:txBody>
      </p:sp>
      <p:sp>
        <p:nvSpPr>
          <p:cNvPr id="5" name="Content Placeholder 4"/>
          <p:cNvSpPr>
            <a:spLocks noGrp="1"/>
          </p:cNvSpPr>
          <p:nvPr>
            <p:ph idx="1"/>
          </p:nvPr>
        </p:nvSpPr>
        <p:spPr>
          <a:xfrm>
            <a:off x="386245" y="3155550"/>
            <a:ext cx="10515600" cy="4147802"/>
          </a:xfrm>
          <a:prstGeom prst="rect">
            <a:avLst/>
          </a:prstGeom>
        </p:spPr>
        <p:txBody>
          <a:bodyPr vert="horz" wrap="square" lIns="91440" tIns="45720" rIns="91440" bIns="45720" rtlCol="0" anchor="t">
            <a:spAutoFit/>
          </a:bodyPr>
          <a:lstStyle/>
          <a:p>
            <a:pPr marL="0" indent="0">
              <a:buNone/>
            </a:pPr>
            <a:r>
              <a:rPr lang="en-GB" sz="32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SATURDAY 28</a:t>
            </a:r>
            <a:r>
              <a:rPr lang="en-GB" sz="3200" b="1" baseline="300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a:t>
            </a:r>
            <a:r>
              <a:rPr lang="en-GB" sz="3200" b="1"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MARCH</a:t>
            </a:r>
            <a:endParaRPr lang="en-GB" sz="3200" dirty="0">
              <a:solidFill>
                <a:schemeClr val="bg1"/>
              </a:solidFill>
              <a:effectLst/>
              <a:latin typeface="Times New Roman" panose="02020603050405020304" pitchFamily="18" charset="0"/>
              <a:ea typeface="Times New Roman" panose="02020603050405020304" pitchFamily="18" charset="0"/>
            </a:endParaRPr>
          </a:p>
          <a:p>
            <a:pPr marL="0" indent="0">
              <a:buNone/>
            </a:pPr>
            <a:r>
              <a:rPr lang="en-GB"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11:30	Meet at Gatwick North Terminal</a:t>
            </a:r>
            <a:endParaRPr lang="en-GB" dirty="0">
              <a:solidFill>
                <a:schemeClr val="bg1"/>
              </a:solidFill>
              <a:effectLst/>
              <a:latin typeface="Times New Roman" panose="02020603050405020304" pitchFamily="18" charset="0"/>
              <a:ea typeface="Times New Roman" panose="02020603050405020304" pitchFamily="18" charset="0"/>
            </a:endParaRPr>
          </a:p>
          <a:p>
            <a:pPr marL="0" indent="0">
              <a:buNone/>
            </a:pPr>
            <a:r>
              <a:rPr lang="en-GB"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12:10	Check in at London Gatwick</a:t>
            </a:r>
            <a:endParaRPr lang="en-GB" dirty="0">
              <a:solidFill>
                <a:schemeClr val="bg1"/>
              </a:solidFill>
              <a:effectLst/>
              <a:latin typeface="Times New Roman" panose="02020603050405020304" pitchFamily="18" charset="0"/>
              <a:ea typeface="Times New Roman" panose="02020603050405020304" pitchFamily="18" charset="0"/>
            </a:endParaRPr>
          </a:p>
          <a:p>
            <a:pPr marL="0" indent="0">
              <a:buNone/>
            </a:pPr>
            <a:r>
              <a:rPr lang="en-GB"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14:40	Flight departs LGW – Iceland Air FI471</a:t>
            </a:r>
            <a:endParaRPr lang="en-GB" dirty="0">
              <a:solidFill>
                <a:schemeClr val="bg1"/>
              </a:solidFill>
              <a:effectLst/>
              <a:latin typeface="Times New Roman" panose="02020603050405020304" pitchFamily="18" charset="0"/>
              <a:ea typeface="Times New Roman" panose="02020603050405020304" pitchFamily="18" charset="0"/>
            </a:endParaRPr>
          </a:p>
          <a:p>
            <a:pPr marL="0" indent="0">
              <a:buNone/>
            </a:pPr>
            <a:r>
              <a:rPr lang="en-US"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17:55	Arrive at Keflavik International Airport</a:t>
            </a:r>
            <a:endParaRPr lang="en-GB" dirty="0">
              <a:solidFill>
                <a:schemeClr val="bg1"/>
              </a:solidFill>
              <a:effectLst/>
              <a:latin typeface="Times New Roman" panose="02020603050405020304" pitchFamily="18" charset="0"/>
              <a:ea typeface="Times New Roman" panose="02020603050405020304" pitchFamily="18" charset="0"/>
            </a:endParaRPr>
          </a:p>
          <a:p>
            <a:pPr marL="0" indent="0">
              <a:buNone/>
            </a:pPr>
            <a:r>
              <a:rPr lang="en-US"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20:30	Check in to Hotel </a:t>
            </a:r>
            <a:r>
              <a:rPr lang="en-US"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Hvolsvollur</a:t>
            </a:r>
            <a:endParaRPr lang="en-GB" dirty="0">
              <a:solidFill>
                <a:schemeClr val="bg1"/>
              </a:solidFill>
              <a:effectLst/>
              <a:latin typeface="Times New Roman" panose="02020603050405020304" pitchFamily="18" charset="0"/>
              <a:ea typeface="Times New Roman" panose="02020603050405020304" pitchFamily="18" charset="0"/>
            </a:endParaRPr>
          </a:p>
          <a:p>
            <a:pPr marL="0" indent="0">
              <a:buNone/>
            </a:pPr>
            <a:r>
              <a:rPr lang="en-US"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21:30	Dinner at hotel</a:t>
            </a:r>
            <a:endParaRPr lang="en-GB" dirty="0">
              <a:solidFill>
                <a:schemeClr val="bg1"/>
              </a:solidFill>
              <a:effectLst/>
              <a:latin typeface="Times New Roman" panose="02020603050405020304" pitchFamily="18" charset="0"/>
              <a:ea typeface="Times New Roman" panose="02020603050405020304" pitchFamily="18" charset="0"/>
            </a:endParaRPr>
          </a:p>
          <a:p>
            <a:pPr marL="0" indent="0">
              <a:buNone/>
            </a:pPr>
            <a:endParaRPr lang="en-GB" b="1" dirty="0">
              <a:solidFill>
                <a:schemeClr val="bg1"/>
              </a:solidFill>
              <a:cs typeface="Calibri"/>
            </a:endParaRPr>
          </a:p>
        </p:txBody>
      </p:sp>
      <p:pic>
        <p:nvPicPr>
          <p:cNvPr id="6" name="Picture 2" descr="https://www.isavia.is/images/terminal-04-15100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3083" y="229961"/>
            <a:ext cx="4535312" cy="2557917"/>
          </a:xfrm>
          <a:prstGeom prst="rect">
            <a:avLst/>
          </a:prstGeom>
          <a:noFill/>
          <a:ln w="25400">
            <a:solidFill>
              <a:schemeClr val="tx1"/>
            </a:solidFill>
          </a:ln>
          <a:effectLst>
            <a:outerShdw blurRad="50800" dist="228600" dir="2400000" algn="ctr" rotWithShape="0">
              <a:srgbClr val="000000">
                <a:alpha val="43137"/>
              </a:srgbClr>
            </a:outerShdw>
          </a:effectLst>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861383A-2C64-41F5-BFB5-F59AFE7A25D0}"/>
              </a:ext>
            </a:extLst>
          </p:cNvPr>
          <p:cNvPicPr/>
          <p:nvPr/>
        </p:nvPicPr>
        <p:blipFill rotWithShape="1">
          <a:blip r:embed="rId3"/>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3070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654284" y="365125"/>
            <a:ext cx="4822716" cy="750611"/>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dirty="0">
                <a:cs typeface="Calibri"/>
              </a:rPr>
              <a:t>Sunday 29</a:t>
            </a:r>
            <a:r>
              <a:rPr lang="en-US" b="1" u="sng" baseline="30000" dirty="0">
                <a:cs typeface="Calibri"/>
              </a:rPr>
              <a:t>th</a:t>
            </a:r>
            <a:r>
              <a:rPr lang="en-US" b="1" u="sng" dirty="0">
                <a:cs typeface="Calibri"/>
              </a:rPr>
              <a:t> March</a:t>
            </a:r>
            <a:endParaRPr lang="en-US" dirty="0"/>
          </a:p>
        </p:txBody>
      </p:sp>
      <p:sp>
        <p:nvSpPr>
          <p:cNvPr id="6" name="Rectangle 3"/>
          <p:cNvSpPr txBox="1">
            <a:spLocks noChangeArrowheads="1"/>
          </p:cNvSpPr>
          <p:nvPr/>
        </p:nvSpPr>
        <p:spPr>
          <a:xfrm>
            <a:off x="4356100" y="1816100"/>
            <a:ext cx="4679950" cy="49260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altLang="en-US" sz="2000" dirty="0">
              <a:latin typeface="Verdana" pitchFamily="34" charset="0"/>
              <a:ea typeface="Verdana" pitchFamily="34" charset="0"/>
              <a:cs typeface="Verdana" pitchFamily="34" charset="0"/>
            </a:endParaRPr>
          </a:p>
        </p:txBody>
      </p:sp>
      <p:sp>
        <p:nvSpPr>
          <p:cNvPr id="7" name="Rectangle 6"/>
          <p:cNvSpPr/>
          <p:nvPr/>
        </p:nvSpPr>
        <p:spPr>
          <a:xfrm>
            <a:off x="1078637" y="1908175"/>
            <a:ext cx="6858000" cy="369332"/>
          </a:xfrm>
          <a:prstGeom prst="rect">
            <a:avLst/>
          </a:prstGeom>
        </p:spPr>
        <p:txBody>
          <a:bodyPr wrap="square">
            <a:spAutoFit/>
          </a:bodyPr>
          <a:lstStyle/>
          <a:p>
            <a:endParaRPr lang="en-GB" dirty="0"/>
          </a:p>
        </p:txBody>
      </p:sp>
      <p:sp>
        <p:nvSpPr>
          <p:cNvPr id="8" name="Rectangle 7"/>
          <p:cNvSpPr/>
          <p:nvPr/>
        </p:nvSpPr>
        <p:spPr>
          <a:xfrm>
            <a:off x="179161" y="1946912"/>
            <a:ext cx="7757476" cy="5724644"/>
          </a:xfrm>
          <a:prstGeom prst="rect">
            <a:avLst/>
          </a:prstGeom>
        </p:spPr>
        <p:txBody>
          <a:bodyPr wrap="square" lIns="91440" tIns="45720" rIns="91440" bIns="45720" anchor="t">
            <a:spAutoFit/>
          </a:bodyPr>
          <a:lstStyle/>
          <a:p>
            <a:r>
              <a:rPr lang="en-GB" sz="2400" dirty="0">
                <a:solidFill>
                  <a:schemeClr val="bg1"/>
                </a:solidFill>
              </a:rPr>
              <a:t>07:45 Breakfast and depart hotel</a:t>
            </a:r>
          </a:p>
          <a:p>
            <a:endParaRPr lang="en-GB" sz="2400" dirty="0">
              <a:solidFill>
                <a:schemeClr val="bg1"/>
              </a:solidFill>
              <a:cs typeface="Calibri"/>
            </a:endParaRPr>
          </a:p>
          <a:p>
            <a:r>
              <a:rPr lang="en-GB" sz="2400" dirty="0">
                <a:solidFill>
                  <a:schemeClr val="bg1"/>
                </a:solidFill>
                <a:ea typeface="+mn-lt"/>
                <a:cs typeface="+mn-lt"/>
              </a:rPr>
              <a:t>10:00 Secret Lagoon</a:t>
            </a:r>
            <a:endParaRPr lang="en-US" sz="2400" dirty="0">
              <a:solidFill>
                <a:schemeClr val="bg1"/>
              </a:solidFill>
              <a:ea typeface="+mn-lt"/>
              <a:cs typeface="+mn-lt"/>
            </a:endParaRPr>
          </a:p>
          <a:p>
            <a:endParaRPr lang="en-GB" sz="2400" dirty="0">
              <a:solidFill>
                <a:schemeClr val="bg1"/>
              </a:solidFill>
              <a:ea typeface="+mn-lt"/>
              <a:cs typeface="+mn-lt"/>
            </a:endParaRPr>
          </a:p>
          <a:p>
            <a:pPr algn="ctr"/>
            <a:endParaRPr lang="en-GB" sz="2400" dirty="0">
              <a:solidFill>
                <a:schemeClr val="bg1"/>
              </a:solidFill>
              <a:ea typeface="+mn-lt"/>
              <a:cs typeface="+mn-lt"/>
            </a:endParaRPr>
          </a:p>
          <a:p>
            <a:pPr algn="ctr"/>
            <a:r>
              <a:rPr lang="en-US" sz="2400" b="1" i="1" dirty="0">
                <a:solidFill>
                  <a:schemeClr val="bg1"/>
                </a:solidFill>
                <a:ea typeface="+mn-lt"/>
                <a:cs typeface="+mn-lt"/>
              </a:rPr>
              <a:t>All swimmers are required to shower, without swimming costume, before entering the swimming pool. Please ensure all students are aware of this. This is for sanitation reasons and Secret Lagoon has separate communal showers for males and females. </a:t>
            </a:r>
            <a:endParaRPr lang="en-GB" dirty="0">
              <a:solidFill>
                <a:schemeClr val="bg1"/>
              </a:solidFill>
            </a:endParaRPr>
          </a:p>
          <a:p>
            <a:endParaRPr lang="en-GB" sz="2400" dirty="0">
              <a:solidFill>
                <a:schemeClr val="bg1"/>
              </a:solidFill>
            </a:endParaRPr>
          </a:p>
          <a:p>
            <a:endParaRPr lang="en-GB" sz="2400" dirty="0">
              <a:solidFill>
                <a:schemeClr val="bg1"/>
              </a:solidFill>
              <a:cs typeface="Calibri" panose="020F0502020204030204"/>
            </a:endParaRPr>
          </a:p>
          <a:p>
            <a:endParaRPr lang="en-GB" sz="2400" dirty="0">
              <a:solidFill>
                <a:schemeClr val="bg1"/>
              </a:solidFill>
              <a:cs typeface="Calibri" panose="020F0502020204030204"/>
            </a:endParaRPr>
          </a:p>
          <a:p>
            <a:endParaRPr lang="en-GB" dirty="0">
              <a:solidFill>
                <a:schemeClr val="bg1"/>
              </a:solidFill>
            </a:endParaRPr>
          </a:p>
          <a:p>
            <a:endParaRPr lang="en-GB" dirty="0">
              <a:solidFill>
                <a:schemeClr val="bg1"/>
              </a:solidFill>
              <a:cs typeface="Calibri" panose="020F0502020204030204"/>
            </a:endParaRPr>
          </a:p>
          <a:p>
            <a:endParaRPr lang="en-GB" dirty="0">
              <a:solidFill>
                <a:schemeClr val="bg1"/>
              </a:solidFill>
              <a:cs typeface="Calibri" panose="020F0502020204030204"/>
            </a:endParaRPr>
          </a:p>
        </p:txBody>
      </p:sp>
      <p:pic>
        <p:nvPicPr>
          <p:cNvPr id="2" name="Picture 1" descr="Image result for secret lagoon iceland">
            <a:extLst>
              <a:ext uri="{FF2B5EF4-FFF2-40B4-BE49-F238E27FC236}">
                <a16:creationId xmlns:a16="http://schemas.microsoft.com/office/drawing/2014/main" id="{4147D07F-C155-38A9-79F9-39E002E9C658}"/>
              </a:ext>
            </a:extLst>
          </p:cNvPr>
          <p:cNvPicPr>
            <a:picLocks noChangeAspect="1"/>
          </p:cNvPicPr>
          <p:nvPr/>
        </p:nvPicPr>
        <p:blipFill>
          <a:blip r:embed="rId2"/>
          <a:stretch>
            <a:fillRect/>
          </a:stretch>
        </p:blipFill>
        <p:spPr>
          <a:xfrm>
            <a:off x="7284819" y="538163"/>
            <a:ext cx="4086225" cy="2733675"/>
          </a:xfrm>
          <a:prstGeom prst="rect">
            <a:avLst/>
          </a:prstGeom>
        </p:spPr>
      </p:pic>
      <p:pic>
        <p:nvPicPr>
          <p:cNvPr id="9" name="Picture 8">
            <a:extLst>
              <a:ext uri="{FF2B5EF4-FFF2-40B4-BE49-F238E27FC236}">
                <a16:creationId xmlns:a16="http://schemas.microsoft.com/office/drawing/2014/main" id="{5C93371B-3172-45A2-847A-E7DC750295F4}"/>
              </a:ext>
            </a:extLst>
          </p:cNvPr>
          <p:cNvPicPr/>
          <p:nvPr/>
        </p:nvPicPr>
        <p:blipFill rotWithShape="1">
          <a:blip r:embed="rId3"/>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65913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406634" y="530648"/>
            <a:ext cx="4517916" cy="826534"/>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dirty="0"/>
              <a:t>Sunday 29</a:t>
            </a:r>
            <a:r>
              <a:rPr lang="en-US" b="1" u="sng" baseline="30000" dirty="0"/>
              <a:t>th</a:t>
            </a:r>
            <a:r>
              <a:rPr lang="en-US" b="1" u="sng" dirty="0"/>
              <a:t> March</a:t>
            </a:r>
            <a:endParaRPr lang="en-US" dirty="0"/>
          </a:p>
        </p:txBody>
      </p:sp>
      <p:sp>
        <p:nvSpPr>
          <p:cNvPr id="6" name="Rectangle 3"/>
          <p:cNvSpPr txBox="1">
            <a:spLocks noChangeArrowheads="1"/>
          </p:cNvSpPr>
          <p:nvPr/>
        </p:nvSpPr>
        <p:spPr>
          <a:xfrm>
            <a:off x="4356100" y="1816100"/>
            <a:ext cx="4679950" cy="49260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altLang="en-US" sz="2000" dirty="0">
              <a:latin typeface="Verdana" pitchFamily="34" charset="0"/>
              <a:ea typeface="Verdana" pitchFamily="34" charset="0"/>
              <a:cs typeface="Verdana" pitchFamily="34" charset="0"/>
            </a:endParaRPr>
          </a:p>
        </p:txBody>
      </p:sp>
      <p:sp>
        <p:nvSpPr>
          <p:cNvPr id="7" name="Rectangle 6"/>
          <p:cNvSpPr/>
          <p:nvPr/>
        </p:nvSpPr>
        <p:spPr>
          <a:xfrm>
            <a:off x="1078637" y="1908175"/>
            <a:ext cx="6858000" cy="369332"/>
          </a:xfrm>
          <a:prstGeom prst="rect">
            <a:avLst/>
          </a:prstGeom>
        </p:spPr>
        <p:txBody>
          <a:bodyPr wrap="square">
            <a:spAutoFit/>
          </a:bodyPr>
          <a:lstStyle/>
          <a:p>
            <a:endParaRPr lang="en-GB" dirty="0"/>
          </a:p>
        </p:txBody>
      </p:sp>
      <p:sp>
        <p:nvSpPr>
          <p:cNvPr id="8" name="Rectangle 7"/>
          <p:cNvSpPr/>
          <p:nvPr/>
        </p:nvSpPr>
        <p:spPr>
          <a:xfrm>
            <a:off x="289507" y="2182130"/>
            <a:ext cx="7757476" cy="369332"/>
          </a:xfrm>
          <a:prstGeom prst="rect">
            <a:avLst/>
          </a:prstGeom>
        </p:spPr>
        <p:txBody>
          <a:bodyPr wrap="square">
            <a:spAutoFit/>
          </a:bodyPr>
          <a:lstStyle/>
          <a:p>
            <a:pPr algn="ctr"/>
            <a:r>
              <a:rPr lang="en-GB" b="1" u="sng" dirty="0">
                <a:solidFill>
                  <a:schemeClr val="bg1"/>
                </a:solidFill>
              </a:rPr>
              <a:t>Great </a:t>
            </a:r>
            <a:r>
              <a:rPr lang="en-GB" b="1" u="sng" dirty="0" err="1">
                <a:solidFill>
                  <a:schemeClr val="bg1"/>
                </a:solidFill>
              </a:rPr>
              <a:t>Geysir</a:t>
            </a:r>
            <a:endParaRPr lang="en-GB" b="1" u="sng" dirty="0">
              <a:solidFill>
                <a:schemeClr val="bg1"/>
              </a:solidFill>
            </a:endParaRP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244" y="2658618"/>
            <a:ext cx="3818039" cy="2437671"/>
          </a:xfrm>
          <a:prstGeom prst="rect">
            <a:avLst/>
          </a:prstGeom>
          <a:noFill/>
          <a:ln w="25400">
            <a:solidFill>
              <a:schemeClr val="tx1"/>
            </a:solidFill>
            <a:miter lim="800000"/>
            <a:headEnd/>
            <a:tailEnd/>
          </a:ln>
          <a:effectLst>
            <a:outerShdw blurRad="50800" dist="177800" dir="3180000" algn="ctr" rotWithShape="0">
              <a:srgbClr val="000000">
                <a:alpha val="43137"/>
              </a:srgbClr>
            </a:outerShdw>
          </a:effectLst>
          <a:extLst>
            <a:ext uri="{909E8E84-426E-40DD-AFC4-6F175D3DCCD1}">
              <a14:hiddenFill xmlns:a14="http://schemas.microsoft.com/office/drawing/2010/main">
                <a:solidFill>
                  <a:schemeClr val="accent1"/>
                </a:solidFill>
              </a14:hiddenFill>
            </a:ext>
          </a:extLst>
        </p:spPr>
      </p:pic>
      <p:pic>
        <p:nvPicPr>
          <p:cNvPr id="1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3776" y="289118"/>
            <a:ext cx="6019800" cy="2054447"/>
          </a:xfrm>
          <a:prstGeom prst="rect">
            <a:avLst/>
          </a:prstGeom>
          <a:noFill/>
          <a:ln w="25400">
            <a:solidFill>
              <a:schemeClr val="tx1"/>
            </a:solidFill>
            <a:miter lim="800000"/>
            <a:headEnd/>
            <a:tailEnd/>
          </a:ln>
          <a:effectLst>
            <a:outerShdw blurRad="50800" dist="203200" dir="3240000" algn="ctr" rotWithShape="0">
              <a:srgbClr val="000000">
                <a:alpha val="43137"/>
              </a:srgbClr>
            </a:outerShdw>
          </a:effectLst>
          <a:extLst>
            <a:ext uri="{909E8E84-426E-40DD-AFC4-6F175D3DCCD1}">
              <a14:hiddenFill xmlns:a14="http://schemas.microsoft.com/office/drawing/2010/main">
                <a:solidFill>
                  <a:schemeClr val="accent1"/>
                </a:solidFill>
              </a14:hiddenFill>
            </a:ext>
          </a:extLst>
        </p:spPr>
      </p:pic>
      <p:sp>
        <p:nvSpPr>
          <p:cNvPr id="13" name="Rectangle 12"/>
          <p:cNvSpPr/>
          <p:nvPr/>
        </p:nvSpPr>
        <p:spPr>
          <a:xfrm>
            <a:off x="7487854" y="2764863"/>
            <a:ext cx="2045563" cy="369332"/>
          </a:xfrm>
          <a:prstGeom prst="rect">
            <a:avLst/>
          </a:prstGeom>
        </p:spPr>
        <p:txBody>
          <a:bodyPr wrap="square">
            <a:spAutoFit/>
          </a:bodyPr>
          <a:lstStyle/>
          <a:p>
            <a:r>
              <a:rPr lang="en-GB" b="1" u="sng" dirty="0" err="1">
                <a:solidFill>
                  <a:schemeClr val="bg1"/>
                </a:solidFill>
              </a:rPr>
              <a:t>Gullfoss</a:t>
            </a:r>
            <a:r>
              <a:rPr lang="en-GB" b="1" u="sng" dirty="0">
                <a:solidFill>
                  <a:schemeClr val="bg1"/>
                </a:solidFill>
              </a:rPr>
              <a:t> Waterfalls</a:t>
            </a:r>
          </a:p>
        </p:txBody>
      </p:sp>
      <p:sp>
        <p:nvSpPr>
          <p:cNvPr id="2" name="Rectangle 1"/>
          <p:cNvSpPr/>
          <p:nvPr/>
        </p:nvSpPr>
        <p:spPr>
          <a:xfrm>
            <a:off x="5691446" y="3339780"/>
            <a:ext cx="2779223" cy="1477328"/>
          </a:xfrm>
          <a:prstGeom prst="rect">
            <a:avLst/>
          </a:prstGeom>
        </p:spPr>
        <p:txBody>
          <a:bodyPr wrap="square">
            <a:spAutoFit/>
          </a:bodyPr>
          <a:lstStyle/>
          <a:p>
            <a:pPr algn="ctr"/>
            <a:r>
              <a:rPr lang="en-US" sz="3600" b="1" i="1" dirty="0">
                <a:solidFill>
                  <a:schemeClr val="bg1"/>
                </a:solidFill>
                <a:latin typeface="Arial" panose="020B0604020202020204" pitchFamily="34" charset="0"/>
              </a:rPr>
              <a:t>Golden Circle Tour</a:t>
            </a:r>
            <a:r>
              <a:rPr lang="en-US" dirty="0">
                <a:solidFill>
                  <a:schemeClr val="bg1"/>
                </a:solidFill>
                <a:latin typeface="Arial" panose="020B0604020202020204" pitchFamily="34" charset="0"/>
              </a:rPr>
              <a:t>	</a:t>
            </a:r>
          </a:p>
        </p:txBody>
      </p:sp>
      <p:pic>
        <p:nvPicPr>
          <p:cNvPr id="2050" name="Picture 2" descr="Image result for pingvelli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25875" y="4197927"/>
            <a:ext cx="3666125" cy="2446305"/>
          </a:xfrm>
          <a:prstGeom prst="rect">
            <a:avLst/>
          </a:prstGeom>
          <a:ln w="381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14" name="Rectangle 13"/>
          <p:cNvSpPr/>
          <p:nvPr/>
        </p:nvSpPr>
        <p:spPr>
          <a:xfrm>
            <a:off x="7081057" y="5696174"/>
            <a:ext cx="2045563" cy="646331"/>
          </a:xfrm>
          <a:prstGeom prst="rect">
            <a:avLst/>
          </a:prstGeom>
        </p:spPr>
        <p:txBody>
          <a:bodyPr wrap="square">
            <a:spAutoFit/>
          </a:bodyPr>
          <a:lstStyle/>
          <a:p>
            <a:pPr algn="ctr"/>
            <a:r>
              <a:rPr lang="en-GB" b="1" u="sng" dirty="0" err="1">
                <a:solidFill>
                  <a:schemeClr val="bg1"/>
                </a:solidFill>
              </a:rPr>
              <a:t>Pingvellir</a:t>
            </a:r>
            <a:r>
              <a:rPr lang="en-GB" b="1" u="sng" dirty="0">
                <a:solidFill>
                  <a:schemeClr val="bg1"/>
                </a:solidFill>
              </a:rPr>
              <a:t> National Park</a:t>
            </a:r>
          </a:p>
        </p:txBody>
      </p:sp>
      <p:pic>
        <p:nvPicPr>
          <p:cNvPr id="15" name="Picture 14">
            <a:extLst>
              <a:ext uri="{FF2B5EF4-FFF2-40B4-BE49-F238E27FC236}">
                <a16:creationId xmlns:a16="http://schemas.microsoft.com/office/drawing/2014/main" id="{0014EBE7-E9E8-4097-B895-632F120029A2}"/>
              </a:ext>
            </a:extLst>
          </p:cNvPr>
          <p:cNvPicPr/>
          <p:nvPr/>
        </p:nvPicPr>
        <p:blipFill rotWithShape="1">
          <a:blip r:embed="rId5"/>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pic>
        <p:nvPicPr>
          <p:cNvPr id="4" name="Picture 2" descr="Lava Tunnel Day Tour From Reykjavik | Icelandic Mountain Guides">
            <a:extLst>
              <a:ext uri="{FF2B5EF4-FFF2-40B4-BE49-F238E27FC236}">
                <a16:creationId xmlns:a16="http://schemas.microsoft.com/office/drawing/2014/main" id="{2334BC94-326C-CE64-83E0-9BF46EAA11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9247" y="4186864"/>
            <a:ext cx="3209331" cy="21395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98FF7830-8DA9-DC70-6436-E3EF56219C1A}"/>
              </a:ext>
            </a:extLst>
          </p:cNvPr>
          <p:cNvSpPr/>
          <p:nvPr/>
        </p:nvSpPr>
        <p:spPr>
          <a:xfrm>
            <a:off x="2409892" y="6372781"/>
            <a:ext cx="2045563" cy="369332"/>
          </a:xfrm>
          <a:prstGeom prst="rect">
            <a:avLst/>
          </a:prstGeom>
        </p:spPr>
        <p:txBody>
          <a:bodyPr wrap="square">
            <a:spAutoFit/>
          </a:bodyPr>
          <a:lstStyle/>
          <a:p>
            <a:r>
              <a:rPr lang="en-GB" b="1" u="sng" dirty="0">
                <a:solidFill>
                  <a:schemeClr val="bg1"/>
                </a:solidFill>
              </a:rPr>
              <a:t>Lava Cave</a:t>
            </a:r>
          </a:p>
        </p:txBody>
      </p:sp>
    </p:spTree>
    <p:extLst>
      <p:ext uri="{BB962C8B-B14F-4D97-AF65-F5344CB8AC3E}">
        <p14:creationId xmlns:p14="http://schemas.microsoft.com/office/powerpoint/2010/main" val="1468254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202924" y="365124"/>
            <a:ext cx="6883926" cy="1949535"/>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normAutofit/>
          </a:bodyPr>
          <a:lstStyle/>
          <a:p>
            <a:r>
              <a:rPr lang="en-US" b="1" u="sng" dirty="0"/>
              <a:t>Monday 30</a:t>
            </a:r>
            <a:r>
              <a:rPr lang="en-US" b="1" u="sng" baseline="30000" dirty="0"/>
              <a:t>th</a:t>
            </a:r>
            <a:r>
              <a:rPr lang="en-US" b="1" u="sng" dirty="0"/>
              <a:t> March</a:t>
            </a:r>
            <a:br>
              <a:rPr lang="en-US" b="1" u="sng" dirty="0"/>
            </a:br>
            <a:r>
              <a:rPr lang="en-US" dirty="0"/>
              <a:t>Exploring the South Coast</a:t>
            </a:r>
            <a:br>
              <a:rPr lang="en-US" b="1" u="sng" dirty="0"/>
            </a:br>
            <a:endParaRPr lang="en-US" b="1" u="sng" dirty="0">
              <a:cs typeface="Calibri"/>
            </a:endParaRPr>
          </a:p>
        </p:txBody>
      </p:sp>
      <p:sp>
        <p:nvSpPr>
          <p:cNvPr id="6" name="Rectangle 5"/>
          <p:cNvSpPr/>
          <p:nvPr/>
        </p:nvSpPr>
        <p:spPr>
          <a:xfrm>
            <a:off x="329425" y="1789030"/>
            <a:ext cx="7309854" cy="1477328"/>
          </a:xfrm>
          <a:prstGeom prst="rect">
            <a:avLst/>
          </a:prstGeom>
        </p:spPr>
        <p:txBody>
          <a:bodyPr wrap="square">
            <a:spAutoFit/>
          </a:bodyPr>
          <a:lstStyle/>
          <a:p>
            <a:pPr algn="ctr"/>
            <a:endParaRPr lang="en-GB" sz="2400" dirty="0">
              <a:solidFill>
                <a:schemeClr val="bg1"/>
              </a:solidFill>
            </a:endParaRPr>
          </a:p>
          <a:p>
            <a:pPr algn="ctr"/>
            <a:r>
              <a:rPr lang="en-US" dirty="0"/>
              <a:t>	</a:t>
            </a:r>
          </a:p>
          <a:p>
            <a:pPr algn="ctr"/>
            <a:endParaRPr lang="en-GB" sz="2400" dirty="0">
              <a:solidFill>
                <a:schemeClr val="bg1"/>
              </a:solidFill>
            </a:endParaRPr>
          </a:p>
          <a:p>
            <a:pPr algn="ctr"/>
            <a:endParaRPr lang="en-GB" sz="2400" dirty="0">
              <a:solidFill>
                <a:schemeClr val="bg1"/>
              </a:solidFill>
            </a:endParaRPr>
          </a:p>
        </p:txBody>
      </p:sp>
      <p:pic>
        <p:nvPicPr>
          <p:cNvPr id="10" name="Picture 3">
            <a:extLst>
              <a:ext uri="{FF2B5EF4-FFF2-40B4-BE49-F238E27FC236}">
                <a16:creationId xmlns:a16="http://schemas.microsoft.com/office/drawing/2014/main" id="{DE524350-5640-4AF5-A75C-5F7B87EA35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1186596">
            <a:off x="447855" y="3874873"/>
            <a:ext cx="4057203" cy="2218645"/>
          </a:xfrm>
          <a:prstGeom prst="rect">
            <a:avLst/>
          </a:prstGeom>
          <a:noFill/>
          <a:ln w="25400">
            <a:solidFill>
              <a:schemeClr val="tx1"/>
            </a:solidFill>
            <a:miter lim="800000"/>
            <a:headEnd/>
            <a:tailEnd/>
          </a:ln>
          <a:effectLst>
            <a:outerShdw blurRad="50800" dist="203200" dir="1800000" algn="ctr" rotWithShape="0">
              <a:srgbClr val="000000">
                <a:alpha val="43137"/>
              </a:srgbClr>
            </a:outerShdw>
          </a:effectLst>
          <a:extLst>
            <a:ext uri="{909E8E84-426E-40DD-AFC4-6F175D3DCCD1}">
              <a14:hiddenFill xmlns:a14="http://schemas.microsoft.com/office/drawing/2010/main">
                <a:solidFill>
                  <a:schemeClr val="accent1"/>
                </a:solidFill>
              </a14:hiddenFill>
            </a:ext>
          </a:extLst>
        </p:spPr>
      </p:pic>
      <p:pic>
        <p:nvPicPr>
          <p:cNvPr id="11" name="Picture 4">
            <a:extLst>
              <a:ext uri="{FF2B5EF4-FFF2-40B4-BE49-F238E27FC236}">
                <a16:creationId xmlns:a16="http://schemas.microsoft.com/office/drawing/2014/main" id="{E334F7FE-F755-4282-8A69-0988004D45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77856">
            <a:off x="8330617" y="3267598"/>
            <a:ext cx="3060660" cy="2418607"/>
          </a:xfrm>
          <a:prstGeom prst="rect">
            <a:avLst/>
          </a:prstGeom>
          <a:noFill/>
          <a:ln w="25400">
            <a:solidFill>
              <a:schemeClr val="tx1"/>
            </a:solidFill>
            <a:miter lim="800000"/>
            <a:headEnd/>
            <a:tailEnd/>
          </a:ln>
          <a:effectLst>
            <a:outerShdw blurRad="50800" dist="203200" dir="1800000" algn="ctr" rotWithShape="0">
              <a:srgbClr val="000000">
                <a:alpha val="43137"/>
              </a:srgbClr>
            </a:outerShdw>
          </a:effectLst>
          <a:extLst>
            <a:ext uri="{909E8E84-426E-40DD-AFC4-6F175D3DCCD1}">
              <a14:hiddenFill xmlns:a14="http://schemas.microsoft.com/office/drawing/2010/main">
                <a:solidFill>
                  <a:schemeClr val="accent1"/>
                </a:solidFill>
              </a14:hiddenFill>
            </a:ext>
          </a:extLst>
        </p:spPr>
      </p:pic>
      <p:pic>
        <p:nvPicPr>
          <p:cNvPr id="13" name="Picture 6">
            <a:extLst>
              <a:ext uri="{FF2B5EF4-FFF2-40B4-BE49-F238E27FC236}">
                <a16:creationId xmlns:a16="http://schemas.microsoft.com/office/drawing/2014/main" id="{0CDC81C4-8DEF-43E1-9FDF-1D1ABD97E9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345930">
            <a:off x="5429078" y="3092087"/>
            <a:ext cx="2922512" cy="1886891"/>
          </a:xfrm>
          <a:prstGeom prst="rect">
            <a:avLst/>
          </a:prstGeom>
          <a:noFill/>
          <a:ln w="25400">
            <a:solidFill>
              <a:schemeClr val="tx1"/>
            </a:solidFill>
            <a:miter lim="800000"/>
            <a:headEnd/>
            <a:tailEnd/>
          </a:ln>
          <a:effectLst>
            <a:outerShdw blurRad="50800" dist="203200" dir="1800000" algn="ctr" rotWithShape="0">
              <a:srgbClr val="000000">
                <a:alpha val="43137"/>
              </a:srgbClr>
            </a:outerShdw>
          </a:effectLst>
          <a:extLst>
            <a:ext uri="{909E8E84-426E-40DD-AFC4-6F175D3DCCD1}">
              <a14:hiddenFill xmlns:a14="http://schemas.microsoft.com/office/drawing/2010/main">
                <a:solidFill>
                  <a:schemeClr val="accent1"/>
                </a:solidFill>
              </a14:hiddenFill>
            </a:ext>
          </a:extLst>
        </p:spPr>
      </p:pic>
      <p:sp>
        <p:nvSpPr>
          <p:cNvPr id="14" name="Rectangle 13">
            <a:extLst>
              <a:ext uri="{FF2B5EF4-FFF2-40B4-BE49-F238E27FC236}">
                <a16:creationId xmlns:a16="http://schemas.microsoft.com/office/drawing/2014/main" id="{424B46E1-8E49-4CDC-8460-F033349853D8}"/>
              </a:ext>
            </a:extLst>
          </p:cNvPr>
          <p:cNvSpPr/>
          <p:nvPr/>
        </p:nvSpPr>
        <p:spPr>
          <a:xfrm rot="745107">
            <a:off x="8249261" y="5758152"/>
            <a:ext cx="2478051" cy="369332"/>
          </a:xfrm>
          <a:prstGeom prst="rect">
            <a:avLst/>
          </a:prstGeom>
        </p:spPr>
        <p:txBody>
          <a:bodyPr wrap="none">
            <a:spAutoFit/>
          </a:bodyPr>
          <a:lstStyle/>
          <a:p>
            <a:r>
              <a:rPr lang="en-GB" b="1" dirty="0" err="1">
                <a:solidFill>
                  <a:schemeClr val="bg1"/>
                </a:solidFill>
              </a:rPr>
              <a:t>Seljalandsfoss</a:t>
            </a:r>
            <a:r>
              <a:rPr lang="en-GB" b="1" dirty="0">
                <a:solidFill>
                  <a:schemeClr val="bg1"/>
                </a:solidFill>
              </a:rPr>
              <a:t> waterfall </a:t>
            </a:r>
          </a:p>
        </p:txBody>
      </p:sp>
      <p:sp>
        <p:nvSpPr>
          <p:cNvPr id="15" name="Rectangle 14">
            <a:extLst>
              <a:ext uri="{FF2B5EF4-FFF2-40B4-BE49-F238E27FC236}">
                <a16:creationId xmlns:a16="http://schemas.microsoft.com/office/drawing/2014/main" id="{39F34F30-2AD3-48C6-8183-D6699A020763}"/>
              </a:ext>
            </a:extLst>
          </p:cNvPr>
          <p:cNvSpPr/>
          <p:nvPr/>
        </p:nvSpPr>
        <p:spPr>
          <a:xfrm>
            <a:off x="4071232" y="6331860"/>
            <a:ext cx="1725922" cy="369332"/>
          </a:xfrm>
          <a:prstGeom prst="rect">
            <a:avLst/>
          </a:prstGeom>
        </p:spPr>
        <p:txBody>
          <a:bodyPr wrap="none">
            <a:spAutoFit/>
          </a:bodyPr>
          <a:lstStyle/>
          <a:p>
            <a:r>
              <a:rPr lang="en-GB" b="1" dirty="0" err="1">
                <a:solidFill>
                  <a:schemeClr val="bg1"/>
                </a:solidFill>
              </a:rPr>
              <a:t>Skogar</a:t>
            </a:r>
            <a:r>
              <a:rPr lang="en-GB" b="1" dirty="0">
                <a:solidFill>
                  <a:schemeClr val="bg1"/>
                </a:solidFill>
              </a:rPr>
              <a:t> waterfall</a:t>
            </a:r>
          </a:p>
        </p:txBody>
      </p:sp>
      <p:pic>
        <p:nvPicPr>
          <p:cNvPr id="16" name="Picture 8">
            <a:extLst>
              <a:ext uri="{FF2B5EF4-FFF2-40B4-BE49-F238E27FC236}">
                <a16:creationId xmlns:a16="http://schemas.microsoft.com/office/drawing/2014/main" id="{8D9C8107-F06E-4D46-8AB7-C55ABE7FEF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294970">
            <a:off x="3600264" y="4421501"/>
            <a:ext cx="2372035" cy="1845408"/>
          </a:xfrm>
          <a:prstGeom prst="rect">
            <a:avLst/>
          </a:prstGeom>
          <a:noFill/>
          <a:ln w="28575">
            <a:solidFill>
              <a:schemeClr val="tx1"/>
            </a:solidFill>
            <a:miter lim="800000"/>
            <a:headEnd/>
            <a:tailEnd/>
          </a:ln>
          <a:effectLst>
            <a:outerShdw blurRad="50800" dist="76200" dir="3720000" algn="ctr" rotWithShape="0">
              <a:srgbClr val="000000">
                <a:alpha val="43137"/>
              </a:srgbClr>
            </a:outerShdw>
          </a:effectLst>
          <a:extLst>
            <a:ext uri="{909E8E84-426E-40DD-AFC4-6F175D3DCCD1}">
              <a14:hiddenFill xmlns:a14="http://schemas.microsoft.com/office/drawing/2010/main">
                <a:solidFill>
                  <a:schemeClr val="accent1"/>
                </a:solidFill>
              </a14:hiddenFill>
            </a:ext>
          </a:extLst>
        </p:spPr>
      </p:pic>
      <p:sp>
        <p:nvSpPr>
          <p:cNvPr id="18" name="Rectangle 17">
            <a:extLst>
              <a:ext uri="{FF2B5EF4-FFF2-40B4-BE49-F238E27FC236}">
                <a16:creationId xmlns:a16="http://schemas.microsoft.com/office/drawing/2014/main" id="{5BB8F6D3-D142-4A47-B245-919B41AA88DA}"/>
              </a:ext>
            </a:extLst>
          </p:cNvPr>
          <p:cNvSpPr/>
          <p:nvPr/>
        </p:nvSpPr>
        <p:spPr>
          <a:xfrm>
            <a:off x="329425" y="6256549"/>
            <a:ext cx="2740703" cy="369332"/>
          </a:xfrm>
          <a:prstGeom prst="rect">
            <a:avLst/>
          </a:prstGeom>
        </p:spPr>
        <p:txBody>
          <a:bodyPr wrap="square">
            <a:spAutoFit/>
          </a:bodyPr>
          <a:lstStyle/>
          <a:p>
            <a:r>
              <a:rPr lang="en-GB" b="1" dirty="0" err="1">
                <a:solidFill>
                  <a:schemeClr val="bg1"/>
                </a:solidFill>
              </a:rPr>
              <a:t>Solheimajokull</a:t>
            </a:r>
            <a:r>
              <a:rPr lang="en-GB" b="1" dirty="0">
                <a:solidFill>
                  <a:schemeClr val="bg1"/>
                </a:solidFill>
              </a:rPr>
              <a:t> Glacier</a:t>
            </a:r>
          </a:p>
        </p:txBody>
      </p:sp>
      <p:pic>
        <p:nvPicPr>
          <p:cNvPr id="12" name="Picture 11">
            <a:extLst>
              <a:ext uri="{FF2B5EF4-FFF2-40B4-BE49-F238E27FC236}">
                <a16:creationId xmlns:a16="http://schemas.microsoft.com/office/drawing/2014/main" id="{7BB673DC-8B5D-4694-B4F0-1E4AF0A48F17}"/>
              </a:ext>
            </a:extLst>
          </p:cNvPr>
          <p:cNvPicPr/>
          <p:nvPr/>
        </p:nvPicPr>
        <p:blipFill rotWithShape="1">
          <a:blip r:embed="rId6"/>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pic>
        <p:nvPicPr>
          <p:cNvPr id="2" name="Picture 2" descr="The Icelandic Lava Show - Katla | Geopark">
            <a:extLst>
              <a:ext uri="{FF2B5EF4-FFF2-40B4-BE49-F238E27FC236}">
                <a16:creationId xmlns:a16="http://schemas.microsoft.com/office/drawing/2014/main" id="{2F263C53-2706-7FF4-7E81-030AABF4469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85951" y="2304909"/>
            <a:ext cx="2740703" cy="18271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38076A4-7EDC-B53A-495F-525657591481}"/>
              </a:ext>
            </a:extLst>
          </p:cNvPr>
          <p:cNvSpPr/>
          <p:nvPr/>
        </p:nvSpPr>
        <p:spPr>
          <a:xfrm>
            <a:off x="426421" y="1894067"/>
            <a:ext cx="1192249" cy="369332"/>
          </a:xfrm>
          <a:prstGeom prst="rect">
            <a:avLst/>
          </a:prstGeom>
        </p:spPr>
        <p:txBody>
          <a:bodyPr wrap="none">
            <a:spAutoFit/>
          </a:bodyPr>
          <a:lstStyle/>
          <a:p>
            <a:r>
              <a:rPr lang="en-GB" b="1" dirty="0">
                <a:solidFill>
                  <a:schemeClr val="bg1"/>
                </a:solidFill>
              </a:rPr>
              <a:t>Lava Show</a:t>
            </a:r>
          </a:p>
        </p:txBody>
      </p:sp>
    </p:spTree>
    <p:extLst>
      <p:ext uri="{BB962C8B-B14F-4D97-AF65-F5344CB8AC3E}">
        <p14:creationId xmlns:p14="http://schemas.microsoft.com/office/powerpoint/2010/main" val="14632917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654284" y="365125"/>
            <a:ext cx="4822716" cy="750611"/>
          </a:xfrm>
          <a:solidFill>
            <a:schemeClr val="lt1">
              <a:alpha val="83000"/>
            </a:schemeClr>
          </a:solidFill>
        </p:spPr>
        <p:style>
          <a:lnRef idx="2">
            <a:schemeClr val="accent2"/>
          </a:lnRef>
          <a:fillRef idx="1">
            <a:schemeClr val="lt1"/>
          </a:fillRef>
          <a:effectRef idx="0">
            <a:schemeClr val="accent2"/>
          </a:effectRef>
          <a:fontRef idx="minor">
            <a:schemeClr val="dk1"/>
          </a:fontRef>
        </p:style>
        <p:txBody>
          <a:bodyPr/>
          <a:lstStyle/>
          <a:p>
            <a:r>
              <a:rPr lang="en-US" b="1" u="sng" dirty="0">
                <a:cs typeface="Calibri"/>
              </a:rPr>
              <a:t>Tuesday 31</a:t>
            </a:r>
            <a:r>
              <a:rPr lang="en-US" b="1" u="sng" baseline="30000" dirty="0">
                <a:cs typeface="Calibri"/>
              </a:rPr>
              <a:t>st</a:t>
            </a:r>
            <a:r>
              <a:rPr lang="en-US" b="1" u="sng" dirty="0">
                <a:cs typeface="Calibri"/>
              </a:rPr>
              <a:t> March</a:t>
            </a:r>
          </a:p>
        </p:txBody>
      </p:sp>
      <p:sp>
        <p:nvSpPr>
          <p:cNvPr id="6" name="Rectangle 3"/>
          <p:cNvSpPr txBox="1">
            <a:spLocks noChangeArrowheads="1"/>
          </p:cNvSpPr>
          <p:nvPr/>
        </p:nvSpPr>
        <p:spPr>
          <a:xfrm>
            <a:off x="4356100" y="1816100"/>
            <a:ext cx="4679950" cy="49260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GB" altLang="en-US" sz="2000" dirty="0">
              <a:latin typeface="Verdana" pitchFamily="34" charset="0"/>
              <a:ea typeface="Verdana" pitchFamily="34" charset="0"/>
              <a:cs typeface="Verdana" pitchFamily="34" charset="0"/>
            </a:endParaRPr>
          </a:p>
        </p:txBody>
      </p:sp>
      <p:sp>
        <p:nvSpPr>
          <p:cNvPr id="7" name="Rectangle 6"/>
          <p:cNvSpPr/>
          <p:nvPr/>
        </p:nvSpPr>
        <p:spPr>
          <a:xfrm>
            <a:off x="1078637" y="1908175"/>
            <a:ext cx="6858000" cy="369332"/>
          </a:xfrm>
          <a:prstGeom prst="rect">
            <a:avLst/>
          </a:prstGeom>
        </p:spPr>
        <p:txBody>
          <a:bodyPr wrap="square">
            <a:spAutoFit/>
          </a:bodyPr>
          <a:lstStyle/>
          <a:p>
            <a:endParaRPr lang="en-GB" dirty="0"/>
          </a:p>
        </p:txBody>
      </p:sp>
      <p:sp>
        <p:nvSpPr>
          <p:cNvPr id="8" name="Rectangle 7"/>
          <p:cNvSpPr/>
          <p:nvPr/>
        </p:nvSpPr>
        <p:spPr>
          <a:xfrm>
            <a:off x="179161" y="1946912"/>
            <a:ext cx="7757476" cy="6463308"/>
          </a:xfrm>
          <a:prstGeom prst="rect">
            <a:avLst/>
          </a:prstGeom>
        </p:spPr>
        <p:txBody>
          <a:bodyPr wrap="square" lIns="91440" tIns="45720" rIns="91440" bIns="45720" anchor="t">
            <a:spAutoFit/>
          </a:bodyPr>
          <a:lstStyle/>
          <a:p>
            <a:r>
              <a:rPr lang="en-GB" sz="2400" dirty="0">
                <a:solidFill>
                  <a:schemeClr val="bg1"/>
                </a:solidFill>
              </a:rPr>
              <a:t>09:30 Check out of Hotel </a:t>
            </a:r>
            <a:r>
              <a:rPr lang="en-GB" sz="2400" dirty="0" err="1">
                <a:solidFill>
                  <a:schemeClr val="bg1"/>
                </a:solidFill>
              </a:rPr>
              <a:t>Hvollsvollur</a:t>
            </a:r>
            <a:endParaRPr lang="en-GB" sz="2400" dirty="0">
              <a:solidFill>
                <a:schemeClr val="bg1"/>
              </a:solidFill>
              <a:cs typeface="Calibri" panose="020F0502020204030204"/>
            </a:endParaRPr>
          </a:p>
          <a:p>
            <a:endParaRPr lang="en-GB" sz="2400" dirty="0">
              <a:solidFill>
                <a:schemeClr val="bg1"/>
              </a:solidFill>
            </a:endParaRPr>
          </a:p>
          <a:p>
            <a:r>
              <a:rPr lang="en-GB" sz="2400" dirty="0">
                <a:solidFill>
                  <a:schemeClr val="bg1"/>
                </a:solidFill>
              </a:rPr>
              <a:t>10:30 </a:t>
            </a:r>
            <a:r>
              <a:rPr lang="en-GB" sz="2400" dirty="0" err="1">
                <a:solidFill>
                  <a:schemeClr val="bg1"/>
                </a:solidFill>
              </a:rPr>
              <a:t>Urridafoss</a:t>
            </a:r>
            <a:r>
              <a:rPr lang="en-GB" sz="2400" dirty="0">
                <a:solidFill>
                  <a:schemeClr val="bg1"/>
                </a:solidFill>
              </a:rPr>
              <a:t> Waterfall</a:t>
            </a:r>
          </a:p>
          <a:p>
            <a:endParaRPr lang="en-GB" sz="2400" dirty="0">
              <a:solidFill>
                <a:schemeClr val="bg1"/>
              </a:solidFill>
            </a:endParaRPr>
          </a:p>
          <a:p>
            <a:r>
              <a:rPr lang="en-GB" sz="2400" dirty="0">
                <a:solidFill>
                  <a:schemeClr val="bg1"/>
                </a:solidFill>
                <a:cs typeface="Calibri"/>
              </a:rPr>
              <a:t>13:00 Whale Watching</a:t>
            </a:r>
          </a:p>
          <a:p>
            <a:endParaRPr lang="en-GB" sz="2400" dirty="0">
              <a:solidFill>
                <a:schemeClr val="bg1"/>
              </a:solidFill>
              <a:cs typeface="Calibri"/>
            </a:endParaRPr>
          </a:p>
          <a:p>
            <a:r>
              <a:rPr lang="en-GB" sz="2400" dirty="0">
                <a:solidFill>
                  <a:schemeClr val="bg1"/>
                </a:solidFill>
                <a:cs typeface="Calibri"/>
              </a:rPr>
              <a:t>16:00 Free time in Reykjavik</a:t>
            </a:r>
          </a:p>
          <a:p>
            <a:endParaRPr lang="en-GB" sz="2400" dirty="0">
              <a:solidFill>
                <a:schemeClr val="bg1"/>
              </a:solidFill>
              <a:cs typeface="Calibri"/>
            </a:endParaRPr>
          </a:p>
          <a:p>
            <a:r>
              <a:rPr lang="en-GB" sz="2400" dirty="0">
                <a:solidFill>
                  <a:schemeClr val="bg1"/>
                </a:solidFill>
                <a:cs typeface="Calibri"/>
              </a:rPr>
              <a:t>18:15 Flyover Iceland</a:t>
            </a:r>
          </a:p>
          <a:p>
            <a:endParaRPr lang="en-GB" sz="2400" dirty="0">
              <a:solidFill>
                <a:schemeClr val="bg1"/>
              </a:solidFill>
              <a:cs typeface="Calibri"/>
            </a:endParaRPr>
          </a:p>
          <a:p>
            <a:r>
              <a:rPr lang="en-GB" sz="2400" dirty="0">
                <a:solidFill>
                  <a:schemeClr val="bg1"/>
                </a:solidFill>
                <a:cs typeface="Calibri"/>
              </a:rPr>
              <a:t>20:00 Dinner at Hamburger Factory</a:t>
            </a:r>
          </a:p>
          <a:p>
            <a:endParaRPr lang="en-GB" sz="2400" dirty="0">
              <a:solidFill>
                <a:schemeClr val="bg1"/>
              </a:solidFill>
              <a:cs typeface="Calibri"/>
            </a:endParaRPr>
          </a:p>
          <a:p>
            <a:r>
              <a:rPr lang="en-GB" sz="2400" dirty="0">
                <a:solidFill>
                  <a:schemeClr val="bg1"/>
                </a:solidFill>
                <a:cs typeface="Calibri"/>
              </a:rPr>
              <a:t>22:00 Check in to Hotel </a:t>
            </a:r>
            <a:r>
              <a:rPr lang="en-GB" sz="2400" dirty="0" err="1">
                <a:solidFill>
                  <a:schemeClr val="bg1"/>
                </a:solidFill>
                <a:cs typeface="Calibri"/>
              </a:rPr>
              <a:t>Vellir</a:t>
            </a:r>
            <a:endParaRPr lang="en-GB" sz="2400" dirty="0">
              <a:solidFill>
                <a:schemeClr val="bg1"/>
              </a:solidFill>
            </a:endParaRPr>
          </a:p>
          <a:p>
            <a:endParaRPr lang="en-GB" sz="2400" dirty="0">
              <a:solidFill>
                <a:schemeClr val="bg1"/>
              </a:solidFill>
              <a:cs typeface="Calibri" panose="020F0502020204030204"/>
            </a:endParaRPr>
          </a:p>
          <a:p>
            <a:endParaRPr lang="en-GB" sz="2400" dirty="0">
              <a:solidFill>
                <a:schemeClr val="bg1"/>
              </a:solidFill>
              <a:cs typeface="Calibri" panose="020F0502020204030204"/>
            </a:endParaRPr>
          </a:p>
          <a:p>
            <a:endParaRPr lang="en-GB" dirty="0">
              <a:solidFill>
                <a:schemeClr val="bg1"/>
              </a:solidFill>
            </a:endParaRPr>
          </a:p>
          <a:p>
            <a:endParaRPr lang="en-GB" dirty="0">
              <a:solidFill>
                <a:schemeClr val="bg1"/>
              </a:solidFill>
              <a:cs typeface="Calibri" panose="020F0502020204030204"/>
            </a:endParaRPr>
          </a:p>
          <a:p>
            <a:endParaRPr lang="en-GB" dirty="0">
              <a:solidFill>
                <a:schemeClr val="bg1"/>
              </a:solidFill>
              <a:cs typeface="Calibri" panose="020F0502020204030204"/>
            </a:endParaRPr>
          </a:p>
        </p:txBody>
      </p:sp>
      <p:pic>
        <p:nvPicPr>
          <p:cNvPr id="2" name="Picture 1" descr="Image result for whale watching iceland">
            <a:extLst>
              <a:ext uri="{FF2B5EF4-FFF2-40B4-BE49-F238E27FC236}">
                <a16:creationId xmlns:a16="http://schemas.microsoft.com/office/drawing/2014/main" id="{63E03052-76DB-6F6C-B67F-8EF2F8743917}"/>
              </a:ext>
            </a:extLst>
          </p:cNvPr>
          <p:cNvPicPr>
            <a:picLocks noChangeAspect="1"/>
          </p:cNvPicPr>
          <p:nvPr/>
        </p:nvPicPr>
        <p:blipFill>
          <a:blip r:embed="rId2"/>
          <a:stretch>
            <a:fillRect/>
          </a:stretch>
        </p:blipFill>
        <p:spPr>
          <a:xfrm>
            <a:off x="8069637" y="3647825"/>
            <a:ext cx="2867025" cy="2867025"/>
          </a:xfrm>
          <a:prstGeom prst="rect">
            <a:avLst/>
          </a:prstGeom>
        </p:spPr>
      </p:pic>
      <p:pic>
        <p:nvPicPr>
          <p:cNvPr id="9" name="Picture 8">
            <a:extLst>
              <a:ext uri="{FF2B5EF4-FFF2-40B4-BE49-F238E27FC236}">
                <a16:creationId xmlns:a16="http://schemas.microsoft.com/office/drawing/2014/main" id="{B8E9A8A3-C4B2-4F0A-B221-9484DFCEBF49}"/>
              </a:ext>
            </a:extLst>
          </p:cNvPr>
          <p:cNvPicPr/>
          <p:nvPr/>
        </p:nvPicPr>
        <p:blipFill rotWithShape="1">
          <a:blip r:embed="rId3"/>
          <a:srcRect b="15894"/>
          <a:stretch/>
        </p:blipFill>
        <p:spPr bwMode="auto">
          <a:xfrm>
            <a:off x="0" y="11113"/>
            <a:ext cx="1331843" cy="1325564"/>
          </a:xfrm>
          <a:prstGeom prst="rect">
            <a:avLst/>
          </a:prstGeom>
          <a:ln>
            <a:noFill/>
          </a:ln>
          <a:extLst>
            <a:ext uri="{53640926-AAD7-44D8-BBD7-CCE9431645EC}">
              <a14:shadowObscured xmlns:a14="http://schemas.microsoft.com/office/drawing/2010/main"/>
            </a:ext>
          </a:extLst>
        </p:spPr>
      </p:pic>
      <p:pic>
        <p:nvPicPr>
          <p:cNvPr id="3" name="Picture 2" descr="Urriðafoss - Iceland Travel Guide">
            <a:extLst>
              <a:ext uri="{FF2B5EF4-FFF2-40B4-BE49-F238E27FC236}">
                <a16:creationId xmlns:a16="http://schemas.microsoft.com/office/drawing/2014/main" id="{13C85FDB-9A8A-0C47-F71C-C5DA5F6CA2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2095" y="926243"/>
            <a:ext cx="3932005" cy="2207913"/>
          </a:xfrm>
          <a:prstGeom prst="rect">
            <a:avLst/>
          </a:prstGeom>
          <a:ln w="285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96092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883</TotalTime>
  <Words>1167</Words>
  <Application>Microsoft Office PowerPoint</Application>
  <PresentationFormat>Widescreen</PresentationFormat>
  <Paragraphs>203</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Al Tarikh</vt:lpstr>
      <vt:lpstr>Arial</vt:lpstr>
      <vt:lpstr>Calibri</vt:lpstr>
      <vt:lpstr>Calibri Light</vt:lpstr>
      <vt:lpstr>Times New Roman</vt:lpstr>
      <vt:lpstr>Verdana</vt:lpstr>
      <vt:lpstr>Office Theme</vt:lpstr>
      <vt:lpstr>PowerPoint Presentation</vt:lpstr>
      <vt:lpstr>Staff</vt:lpstr>
      <vt:lpstr>PowerPoint Presentation</vt:lpstr>
      <vt:lpstr>PowerPoint Presentation</vt:lpstr>
      <vt:lpstr>Departure Time</vt:lpstr>
      <vt:lpstr>Sunday 29th March</vt:lpstr>
      <vt:lpstr>Sunday 29th March</vt:lpstr>
      <vt:lpstr>Monday 30th March Exploring the South Coast </vt:lpstr>
      <vt:lpstr>Tuesday 31st March</vt:lpstr>
      <vt:lpstr>Wednesday 1st April</vt:lpstr>
      <vt:lpstr>Hotel Information</vt:lpstr>
      <vt:lpstr>Kit List</vt:lpstr>
      <vt:lpstr>Kit List</vt:lpstr>
      <vt:lpstr>Kit List</vt:lpstr>
      <vt:lpstr>PowerPoint Presentation</vt:lpstr>
      <vt:lpstr>Luggage </vt:lpstr>
      <vt:lpstr>Medication</vt:lpstr>
      <vt:lpstr>Money</vt:lpstr>
      <vt:lpstr>Money</vt:lpstr>
      <vt:lpstr>Money</vt:lpstr>
      <vt:lpstr>PowerPoint Presentation</vt:lpstr>
      <vt:lpstr>Rules</vt:lpstr>
      <vt:lpstr>Phones</vt:lpstr>
      <vt:lpstr>PowerPoint Presentation</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Smith</dc:creator>
  <cp:lastModifiedBy>Matt Smith</cp:lastModifiedBy>
  <cp:revision>191</cp:revision>
  <cp:lastPrinted>2019-02-12T11:59:37Z</cp:lastPrinted>
  <dcterms:created xsi:type="dcterms:W3CDTF">2018-02-12T16:34:01Z</dcterms:created>
  <dcterms:modified xsi:type="dcterms:W3CDTF">2026-02-10T08:06:58Z</dcterms:modified>
</cp:coreProperties>
</file>