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56" r:id="rId2"/>
    <p:sldId id="258" r:id="rId3"/>
    <p:sldId id="296" r:id="rId4"/>
    <p:sldId id="305" r:id="rId5"/>
    <p:sldId id="306" r:id="rId6"/>
    <p:sldId id="270" r:id="rId7"/>
    <p:sldId id="271" r:id="rId8"/>
    <p:sldId id="273" r:id="rId9"/>
    <p:sldId id="274" r:id="rId10"/>
    <p:sldId id="272" r:id="rId11"/>
    <p:sldId id="307" r:id="rId12"/>
    <p:sldId id="294" r:id="rId13"/>
    <p:sldId id="285" r:id="rId14"/>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F1F"/>
    <a:srgbClr val="3636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441"/>
    <p:restoredTop sz="94633"/>
  </p:normalViewPr>
  <p:slideViewPr>
    <p:cSldViewPr snapToGrid="0" snapToObjects="1">
      <p:cViewPr varScale="1">
        <p:scale>
          <a:sx n="35" d="100"/>
          <a:sy n="35" d="100"/>
        </p:scale>
        <p:origin x="78"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0DFF2293-9DDA-4981-80B0-086BAF7D6C51}" type="datetimeFigureOut">
              <a:rPr lang="en-GB" smtClean="0"/>
              <a:t>18/05/2026</a:t>
            </a:fld>
            <a:endParaRPr lang="en-GB"/>
          </a:p>
        </p:txBody>
      </p:sp>
      <p:sp>
        <p:nvSpPr>
          <p:cNvPr id="4" name="Footer Placeholder 3"/>
          <p:cNvSpPr>
            <a:spLocks noGrp="1"/>
          </p:cNvSpPr>
          <p:nvPr>
            <p:ph type="ftr" sz="quarter" idx="2"/>
          </p:nvPr>
        </p:nvSpPr>
        <p:spPr>
          <a:xfrm>
            <a:off x="0" y="9377363"/>
            <a:ext cx="2921000"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9525" y="9377363"/>
            <a:ext cx="2921000" cy="495300"/>
          </a:xfrm>
          <a:prstGeom prst="rect">
            <a:avLst/>
          </a:prstGeom>
        </p:spPr>
        <p:txBody>
          <a:bodyPr vert="horz" lIns="91440" tIns="45720" rIns="91440" bIns="45720" rtlCol="0" anchor="b"/>
          <a:lstStyle>
            <a:lvl1pPr algn="r">
              <a:defRPr sz="1200"/>
            </a:lvl1pPr>
          </a:lstStyle>
          <a:p>
            <a:fld id="{D1532C03-7C79-4043-A503-2A9DF6802339}" type="slidenum">
              <a:rPr lang="en-GB" smtClean="0"/>
              <a:t>‹#›</a:t>
            </a:fld>
            <a:endParaRPr lang="en-GB"/>
          </a:p>
        </p:txBody>
      </p:sp>
    </p:spTree>
    <p:extLst>
      <p:ext uri="{BB962C8B-B14F-4D97-AF65-F5344CB8AC3E}">
        <p14:creationId xmlns:p14="http://schemas.microsoft.com/office/powerpoint/2010/main" val="2637624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DF8E1094-D861-D84C-B1E7-2D469658270F}" type="datetimeFigureOut">
              <a:rPr lang="en-US" smtClean="0"/>
              <a:t>5/18/2026</a:t>
            </a:fld>
            <a:endParaRPr lang="en-US"/>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03ECBA9B-6E1F-704B-982B-484753D81C9D}" type="slidenum">
              <a:rPr lang="en-US" smtClean="0"/>
              <a:t>‹#›</a:t>
            </a:fld>
            <a:endParaRPr lang="en-US"/>
          </a:p>
        </p:txBody>
      </p:sp>
    </p:spTree>
    <p:extLst>
      <p:ext uri="{BB962C8B-B14F-4D97-AF65-F5344CB8AC3E}">
        <p14:creationId xmlns:p14="http://schemas.microsoft.com/office/powerpoint/2010/main" val="798965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86901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5633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902010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234673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31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C28355-B328-9341-B8D5-00CA395B7561}" type="datetimeFigureOut">
              <a:rPr lang="en-US" smtClean="0"/>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6128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C28355-B328-9341-B8D5-00CA395B7561}" type="datetimeFigureOut">
              <a:rPr lang="en-US" smtClean="0"/>
              <a:t>5/18/2026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8406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C28355-B328-9341-B8D5-00CA395B7561}" type="datetimeFigureOut">
              <a:rPr lang="en-US" smtClean="0"/>
              <a:t>5/18/2026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6464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28355-B328-9341-B8D5-00CA395B7561}" type="datetimeFigureOut">
              <a:rPr lang="en-US" smtClean="0"/>
              <a:t>5/18/2026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84336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00817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2256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28355-B328-9341-B8D5-00CA395B7561}" type="datetimeFigureOut">
              <a:rPr lang="en-US" smtClean="0"/>
              <a:t>5/18/2026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86AF8-E3D0-3641-B3F8-0B6E38C3584B}" type="slidenum">
              <a:rPr lang="en-US" smtClean="0"/>
              <a:t>‹#›</a:t>
            </a:fld>
            <a:endParaRPr lang="en-US"/>
          </a:p>
        </p:txBody>
      </p:sp>
    </p:spTree>
    <p:extLst>
      <p:ext uri="{BB962C8B-B14F-4D97-AF65-F5344CB8AC3E}">
        <p14:creationId xmlns:p14="http://schemas.microsoft.com/office/powerpoint/2010/main" val="656354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msmith@downland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lmarinova@downlands.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32683" y="688974"/>
            <a:ext cx="6495733" cy="1323439"/>
          </a:xfrm>
          <a:prstGeom prst="rect">
            <a:avLst/>
          </a:prstGeom>
          <a:noFill/>
        </p:spPr>
        <p:txBody>
          <a:bodyPr wrap="square" lIns="91440" tIns="45720" rIns="91440" bIns="45720" rtlCol="0" anchor="t">
            <a:spAutoFit/>
          </a:bodyPr>
          <a:lstStyle/>
          <a:p>
            <a:pPr algn="ctr"/>
            <a:r>
              <a:rPr lang="en-US" sz="4000" b="1" u="sng" dirty="0">
                <a:solidFill>
                  <a:srgbClr val="1F1F1F"/>
                </a:solidFill>
                <a:latin typeface="Rockwell" panose="02060603020205020403" pitchFamily="18" charset="77"/>
                <a:ea typeface="Al Tarikh" charset="-78"/>
                <a:cs typeface="Al Tarikh" charset="-78"/>
              </a:rPr>
              <a:t>Year 7 Camp</a:t>
            </a:r>
          </a:p>
          <a:p>
            <a:pPr algn="ctr"/>
            <a:r>
              <a:rPr lang="en-US" sz="4000" b="1" u="sng" dirty="0">
                <a:solidFill>
                  <a:srgbClr val="1F1F1F"/>
                </a:solidFill>
                <a:latin typeface="Rockwell" panose="02060603020205020403" pitchFamily="18" charset="77"/>
                <a:ea typeface="Al Tarikh" charset="-78"/>
                <a:cs typeface="Al Tarikh" charset="-78"/>
              </a:rPr>
              <a:t>Monday to Wednesday</a:t>
            </a:r>
          </a:p>
        </p:txBody>
      </p:sp>
      <p:sp>
        <p:nvSpPr>
          <p:cNvPr id="10" name="Content Placeholder 9"/>
          <p:cNvSpPr>
            <a:spLocks noGrp="1"/>
          </p:cNvSpPr>
          <p:nvPr>
            <p:ph idx="1"/>
          </p:nvPr>
        </p:nvSpPr>
        <p:spPr>
          <a:xfrm>
            <a:off x="5486400" y="2239617"/>
            <a:ext cx="5867400" cy="3937346"/>
          </a:xfrm>
        </p:spPr>
        <p:txBody>
          <a:bodyPr vert="horz" lIns="91440" tIns="45720" rIns="91440" bIns="45720" rtlCol="0" anchor="t">
            <a:normAutofit/>
          </a:bodyPr>
          <a:lstStyle/>
          <a:p>
            <a:r>
              <a:rPr lang="en-US" sz="2400" dirty="0">
                <a:solidFill>
                  <a:srgbClr val="1F1F1F"/>
                </a:solidFill>
              </a:rPr>
              <a:t>Itinerary</a:t>
            </a:r>
          </a:p>
          <a:p>
            <a:r>
              <a:rPr lang="en-US" sz="2400" dirty="0">
                <a:solidFill>
                  <a:srgbClr val="1F1F1F"/>
                </a:solidFill>
              </a:rPr>
              <a:t>Venue</a:t>
            </a:r>
          </a:p>
          <a:p>
            <a:r>
              <a:rPr lang="en-US" sz="2400" dirty="0">
                <a:solidFill>
                  <a:srgbClr val="1F1F1F"/>
                </a:solidFill>
              </a:rPr>
              <a:t>Kit List</a:t>
            </a:r>
          </a:p>
          <a:p>
            <a:r>
              <a:rPr lang="en-US" sz="2400" dirty="0">
                <a:solidFill>
                  <a:srgbClr val="1F1F1F"/>
                </a:solidFill>
              </a:rPr>
              <a:t>Medical &amp; Dietary Requirements</a:t>
            </a:r>
          </a:p>
          <a:p>
            <a:r>
              <a:rPr lang="en-US" sz="2400" dirty="0">
                <a:solidFill>
                  <a:srgbClr val="1F1F1F"/>
                </a:solidFill>
              </a:rPr>
              <a:t>Spending money</a:t>
            </a:r>
          </a:p>
          <a:p>
            <a:r>
              <a:rPr lang="en-US" sz="2400" dirty="0">
                <a:solidFill>
                  <a:srgbClr val="1F1F1F"/>
                </a:solidFill>
              </a:rPr>
              <a:t>Rules</a:t>
            </a:r>
          </a:p>
          <a:p>
            <a:r>
              <a:rPr lang="en-US" sz="2400" dirty="0">
                <a:solidFill>
                  <a:srgbClr val="1F1F1F"/>
                </a:solidFill>
              </a:rPr>
              <a:t>Phones</a:t>
            </a:r>
          </a:p>
          <a:p>
            <a:r>
              <a:rPr lang="en-US" sz="2400" dirty="0">
                <a:solidFill>
                  <a:srgbClr val="1F1F1F"/>
                </a:solidFill>
              </a:rPr>
              <a:t>Groups/rooms</a:t>
            </a:r>
          </a:p>
        </p:txBody>
      </p:sp>
      <p:pic>
        <p:nvPicPr>
          <p:cNvPr id="2" name="Picture 2" descr="Ensuring Environmental Accountability | YMCA Fairthorne Group">
            <a:extLst>
              <a:ext uri="{FF2B5EF4-FFF2-40B4-BE49-F238E27FC236}">
                <a16:creationId xmlns:a16="http://schemas.microsoft.com/office/drawing/2014/main" id="{1FC3B97F-9795-3BC5-D855-54193317E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25" y="568241"/>
            <a:ext cx="3736794" cy="2888343"/>
          </a:xfrm>
          <a:prstGeom prst="rect">
            <a:avLst/>
          </a:prstGeom>
          <a:noFill/>
          <a:effectLst>
            <a:outerShdw blurRad="943683"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3" name="Picture 4" descr="YMCA Fairthorne Manor Family Park and Campsite, Southampton, Hampshire |  Pitchup.com">
            <a:extLst>
              <a:ext uri="{FF2B5EF4-FFF2-40B4-BE49-F238E27FC236}">
                <a16:creationId xmlns:a16="http://schemas.microsoft.com/office/drawing/2014/main" id="{E151860B-E45C-C17A-3B88-96B4428CF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26" y="3526517"/>
            <a:ext cx="3736794" cy="2802596"/>
          </a:xfrm>
          <a:prstGeom prst="rect">
            <a:avLst/>
          </a:prstGeom>
          <a:noFill/>
          <a:effectLst>
            <a:outerShdw blurRad="943683"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61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12618" y="352426"/>
            <a:ext cx="3527316" cy="792556"/>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Rules</a:t>
            </a:r>
          </a:p>
        </p:txBody>
      </p:sp>
      <p:sp>
        <p:nvSpPr>
          <p:cNvPr id="6" name="Rectangle 3"/>
          <p:cNvSpPr txBox="1">
            <a:spLocks noChangeArrowheads="1"/>
          </p:cNvSpPr>
          <p:nvPr/>
        </p:nvSpPr>
        <p:spPr>
          <a:xfrm>
            <a:off x="512618" y="1287343"/>
            <a:ext cx="8229600" cy="4525963"/>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US" altLang="en-US" sz="2400" dirty="0"/>
              <a:t>School rules will apply </a:t>
            </a:r>
          </a:p>
          <a:p>
            <a:pPr>
              <a:lnSpc>
                <a:spcPct val="80000"/>
              </a:lnSpc>
            </a:pPr>
            <a:r>
              <a:rPr lang="en-US" altLang="en-US" sz="2400" dirty="0"/>
              <a:t>No alcohol is to be consumed on the trip</a:t>
            </a:r>
          </a:p>
          <a:p>
            <a:pPr>
              <a:lnSpc>
                <a:spcPct val="80000"/>
              </a:lnSpc>
            </a:pPr>
            <a:r>
              <a:rPr lang="en-GB" altLang="en-US" sz="2400" dirty="0"/>
              <a:t>No smoking/use of vapes is allowed</a:t>
            </a:r>
          </a:p>
          <a:p>
            <a:pPr>
              <a:lnSpc>
                <a:spcPct val="80000"/>
              </a:lnSpc>
            </a:pPr>
            <a:r>
              <a:rPr lang="en-GB" altLang="en-US" sz="2400" dirty="0"/>
              <a:t>Staff may be conducting bag searches using school policy</a:t>
            </a:r>
          </a:p>
          <a:p>
            <a:pPr>
              <a:lnSpc>
                <a:spcPct val="80000"/>
              </a:lnSpc>
            </a:pPr>
            <a:r>
              <a:rPr lang="en-US" altLang="en-US" sz="2400" dirty="0"/>
              <a:t>Students are expected to be punctual and polite – staff have worked hard to plan this trip and it is their own time too!</a:t>
            </a:r>
            <a:endParaRPr lang="en-GB" altLang="en-US" sz="2400" dirty="0"/>
          </a:p>
          <a:p>
            <a:pPr>
              <a:lnSpc>
                <a:spcPct val="80000"/>
              </a:lnSpc>
            </a:pPr>
            <a:r>
              <a:rPr lang="en-US" altLang="en-US" sz="2400" dirty="0"/>
              <a:t>Students will be expected to treat the YMCA </a:t>
            </a:r>
            <a:r>
              <a:rPr lang="en-US" altLang="en-US" sz="2400" dirty="0" err="1"/>
              <a:t>staffin</a:t>
            </a:r>
            <a:r>
              <a:rPr lang="en-US" altLang="en-US" sz="2400" dirty="0"/>
              <a:t> the same way that they would treat a member of school staff. </a:t>
            </a:r>
          </a:p>
          <a:p>
            <a:pPr>
              <a:lnSpc>
                <a:spcPct val="80000"/>
              </a:lnSpc>
            </a:pPr>
            <a:endParaRPr lang="en-US" altLang="en-US" sz="2400" dirty="0"/>
          </a:p>
          <a:p>
            <a:pPr marL="0" indent="0">
              <a:lnSpc>
                <a:spcPct val="80000"/>
              </a:lnSpc>
              <a:buNone/>
            </a:pPr>
            <a:r>
              <a:rPr lang="en-US" altLang="en-US" sz="2400" b="1" dirty="0"/>
              <a:t>We will hold detentions in the evenings if students do not conduct themselves correctly. We do also have spare tents to isolate students if needed. </a:t>
            </a:r>
          </a:p>
          <a:p>
            <a:pPr>
              <a:lnSpc>
                <a:spcPct val="80000"/>
              </a:lnSpc>
              <a:buFontTx/>
              <a:buNone/>
            </a:pPr>
            <a:endParaRPr lang="en-US" altLang="en-US" sz="2400" b="1" i="1" dirty="0"/>
          </a:p>
        </p:txBody>
      </p:sp>
    </p:spTree>
    <p:extLst>
      <p:ext uri="{BB962C8B-B14F-4D97-AF65-F5344CB8AC3E}">
        <p14:creationId xmlns:p14="http://schemas.microsoft.com/office/powerpoint/2010/main" val="93264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Phones</a:t>
            </a:r>
          </a:p>
        </p:txBody>
      </p:sp>
      <p:sp>
        <p:nvSpPr>
          <p:cNvPr id="2" name="Content Placeholder 1">
            <a:extLst>
              <a:ext uri="{FF2B5EF4-FFF2-40B4-BE49-F238E27FC236}">
                <a16:creationId xmlns:a16="http://schemas.microsoft.com/office/drawing/2014/main" id="{FF076558-9745-4D33-AFF6-93D305A89BF2}"/>
              </a:ext>
            </a:extLst>
          </p:cNvPr>
          <p:cNvSpPr>
            <a:spLocks noGrp="1"/>
          </p:cNvSpPr>
          <p:nvPr>
            <p:ph idx="1"/>
          </p:nvPr>
        </p:nvSpPr>
        <p:spPr/>
        <p:txBody>
          <a:bodyPr/>
          <a:lstStyle/>
          <a:p>
            <a:pPr marL="0" indent="0">
              <a:buNone/>
            </a:pPr>
            <a:r>
              <a:rPr lang="en-GB" b="1" dirty="0">
                <a:solidFill>
                  <a:srgbClr val="FF0000"/>
                </a:solidFill>
              </a:rPr>
              <a:t>Phones are banned for this trip. </a:t>
            </a:r>
          </a:p>
          <a:p>
            <a:pPr marL="0" indent="0">
              <a:buNone/>
            </a:pPr>
            <a:endParaRPr lang="en-GB" b="1" dirty="0">
              <a:solidFill>
                <a:srgbClr val="FF0000"/>
              </a:solidFill>
            </a:endParaRPr>
          </a:p>
          <a:p>
            <a:pPr marL="0" indent="0">
              <a:buNone/>
            </a:pPr>
            <a:r>
              <a:rPr lang="en-GB" b="1" dirty="0"/>
              <a:t>Rationale:</a:t>
            </a:r>
          </a:p>
          <a:p>
            <a:r>
              <a:rPr lang="en-GB" dirty="0"/>
              <a:t>Gives students the opportunity to ‘take a break’ from their smart phones. </a:t>
            </a:r>
          </a:p>
          <a:p>
            <a:r>
              <a:rPr lang="en-GB" dirty="0"/>
              <a:t>There are no facilities to charge them, nor good signal. </a:t>
            </a:r>
          </a:p>
          <a:p>
            <a:r>
              <a:rPr lang="en-GB" dirty="0"/>
              <a:t>Reduces safeguarding concerns around misuse. </a:t>
            </a:r>
          </a:p>
          <a:p>
            <a:endParaRPr lang="en-GB" dirty="0"/>
          </a:p>
          <a:p>
            <a:pPr marL="0" indent="0">
              <a:buNone/>
            </a:pPr>
            <a:endParaRPr lang="en-GB" b="1" dirty="0">
              <a:solidFill>
                <a:srgbClr val="FF0000"/>
              </a:solidFill>
            </a:endParaRPr>
          </a:p>
        </p:txBody>
      </p:sp>
    </p:spTree>
    <p:extLst>
      <p:ext uri="{BB962C8B-B14F-4D97-AF65-F5344CB8AC3E}">
        <p14:creationId xmlns:p14="http://schemas.microsoft.com/office/powerpoint/2010/main" val="160518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ECA3AD-283B-4E79-84C1-90F2DCD640EB}"/>
              </a:ext>
            </a:extLst>
          </p:cNvPr>
          <p:cNvSpPr>
            <a:spLocks noGrp="1"/>
          </p:cNvSpPr>
          <p:nvPr>
            <p:ph idx="1"/>
          </p:nvPr>
        </p:nvSpPr>
        <p:spPr>
          <a:xfrm>
            <a:off x="511283" y="1368424"/>
            <a:ext cx="10515600" cy="4843624"/>
          </a:xfrm>
        </p:spPr>
        <p:txBody>
          <a:bodyPr vert="horz" lIns="91440" tIns="45720" rIns="91440" bIns="45720" rtlCol="0" anchor="t">
            <a:normAutofit/>
          </a:bodyPr>
          <a:lstStyle/>
          <a:p>
            <a:pPr marL="0" indent="0">
              <a:buNone/>
            </a:pPr>
            <a:r>
              <a:rPr lang="en-GB" b="1" dirty="0">
                <a:solidFill>
                  <a:srgbClr val="1F1F1F"/>
                </a:solidFill>
              </a:rPr>
              <a:t>I will not know our tent allocation until a few weeks before we travel. It is likely that rooming information will not be shared with students until we arrive at our accommodation. Please bare in mind, it is just two nights of your lives </a:t>
            </a:r>
            <a:r>
              <a:rPr lang="en-GB" b="1">
                <a:solidFill>
                  <a:srgbClr val="1F1F1F"/>
                </a:solidFill>
              </a:rPr>
              <a:t>and you </a:t>
            </a:r>
            <a:r>
              <a:rPr lang="en-GB" b="1" dirty="0">
                <a:solidFill>
                  <a:srgbClr val="1F1F1F"/>
                </a:solidFill>
              </a:rPr>
              <a:t>should just be sleeping!</a:t>
            </a:r>
          </a:p>
          <a:p>
            <a:pPr marL="0" indent="0">
              <a:buNone/>
            </a:pPr>
            <a:endParaRPr lang="en-GB" dirty="0">
              <a:solidFill>
                <a:srgbClr val="1F1F1F"/>
              </a:solidFill>
            </a:endParaRPr>
          </a:p>
          <a:p>
            <a:pPr marL="0" indent="0">
              <a:buNone/>
            </a:pPr>
            <a:r>
              <a:rPr lang="en-GB" dirty="0">
                <a:solidFill>
                  <a:srgbClr val="1F1F1F"/>
                </a:solidFill>
              </a:rPr>
              <a:t>Students are going to be put into activity groups by their tutors with a member of Downlands staff as the leader. </a:t>
            </a:r>
          </a:p>
        </p:txBody>
      </p:sp>
      <p:sp>
        <p:nvSpPr>
          <p:cNvPr id="4" name="Title 1">
            <a:extLst>
              <a:ext uri="{FF2B5EF4-FFF2-40B4-BE49-F238E27FC236}">
                <a16:creationId xmlns:a16="http://schemas.microsoft.com/office/drawing/2014/main" id="{5B85234F-1DDF-4263-8234-CD9790CC17AC}"/>
              </a:ext>
            </a:extLst>
          </p:cNvPr>
          <p:cNvSpPr txBox="1">
            <a:spLocks/>
          </p:cNvSpPr>
          <p:nvPr/>
        </p:nvSpPr>
        <p:spPr>
          <a:xfrm>
            <a:off x="511283" y="223678"/>
            <a:ext cx="4721349" cy="94355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Rooms and groups</a:t>
            </a:r>
          </a:p>
        </p:txBody>
      </p:sp>
    </p:spTree>
    <p:extLst>
      <p:ext uri="{BB962C8B-B14F-4D97-AF65-F5344CB8AC3E}">
        <p14:creationId xmlns:p14="http://schemas.microsoft.com/office/powerpoint/2010/main" val="978572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80022" y="1014331"/>
            <a:ext cx="4199978" cy="909661"/>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Any Questions?</a:t>
            </a:r>
          </a:p>
        </p:txBody>
      </p:sp>
      <p:sp>
        <p:nvSpPr>
          <p:cNvPr id="2" name="Rectangle 3">
            <a:extLst>
              <a:ext uri="{FF2B5EF4-FFF2-40B4-BE49-F238E27FC236}">
                <a16:creationId xmlns:a16="http://schemas.microsoft.com/office/drawing/2014/main" id="{F3E5EA18-9A68-F2A5-7750-5BE9833ECA09}"/>
              </a:ext>
            </a:extLst>
          </p:cNvPr>
          <p:cNvSpPr txBox="1">
            <a:spLocks noChangeArrowheads="1"/>
          </p:cNvSpPr>
          <p:nvPr/>
        </p:nvSpPr>
        <p:spPr>
          <a:xfrm>
            <a:off x="965200" y="2103386"/>
            <a:ext cx="5905500" cy="563614"/>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80000"/>
              </a:lnSpc>
              <a:buNone/>
            </a:pPr>
            <a:r>
              <a:rPr lang="en-GB" altLang="en-US" sz="2400" dirty="0"/>
              <a:t>Please e-mail myself </a:t>
            </a:r>
            <a:r>
              <a:rPr lang="en-GB" altLang="en-US" sz="2400" dirty="0">
                <a:hlinkClick r:id="rId2"/>
              </a:rPr>
              <a:t>msmith@downlands.org</a:t>
            </a:r>
            <a:r>
              <a:rPr lang="en-GB" altLang="en-US" sz="2400" dirty="0"/>
              <a:t>  </a:t>
            </a:r>
          </a:p>
        </p:txBody>
      </p:sp>
    </p:spTree>
    <p:extLst>
      <p:ext uri="{BB962C8B-B14F-4D97-AF65-F5344CB8AC3E}">
        <p14:creationId xmlns:p14="http://schemas.microsoft.com/office/powerpoint/2010/main" val="2202898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204" y="1132048"/>
            <a:ext cx="8855474" cy="4960842"/>
          </a:xfrm>
        </p:spPr>
        <p:txBody>
          <a:bodyPr>
            <a:normAutofit/>
          </a:bodyPr>
          <a:lstStyle/>
          <a:p>
            <a:pPr>
              <a:lnSpc>
                <a:spcPct val="115000"/>
              </a:lnSpc>
              <a:spcAft>
                <a:spcPts val="800"/>
              </a:spcAft>
            </a:pPr>
            <a:r>
              <a:rPr lang="en-GB" sz="2400" kern="100" dirty="0">
                <a:effectLst/>
                <a:latin typeface="Aptos"/>
                <a:ea typeface="Aptos"/>
                <a:cs typeface="Times New Roman" panose="02020603050405020304" pitchFamily="18" charset="0"/>
              </a:rPr>
              <a:t>Mr Smith – Trip Leader</a:t>
            </a:r>
          </a:p>
          <a:p>
            <a:pPr>
              <a:lnSpc>
                <a:spcPct val="115000"/>
              </a:lnSpc>
              <a:spcAft>
                <a:spcPts val="800"/>
              </a:spcAft>
            </a:pPr>
            <a:r>
              <a:rPr lang="en-GB" sz="2400" kern="100" dirty="0">
                <a:latin typeface="Aptos"/>
                <a:ea typeface="Aptos"/>
                <a:cs typeface="Times New Roman" panose="02020603050405020304" pitchFamily="18" charset="0"/>
              </a:rPr>
              <a:t>Mr Whitmore</a:t>
            </a:r>
          </a:p>
          <a:p>
            <a:pPr>
              <a:lnSpc>
                <a:spcPct val="115000"/>
              </a:lnSpc>
              <a:spcAft>
                <a:spcPts val="800"/>
              </a:spcAft>
            </a:pPr>
            <a:r>
              <a:rPr lang="en-GB" sz="2400" kern="100" dirty="0">
                <a:effectLst/>
                <a:latin typeface="Aptos"/>
                <a:ea typeface="Aptos"/>
                <a:cs typeface="Times New Roman" panose="02020603050405020304" pitchFamily="18" charset="0"/>
              </a:rPr>
              <a:t>Mr </a:t>
            </a:r>
            <a:r>
              <a:rPr lang="en-GB" sz="2400" kern="100" dirty="0" err="1">
                <a:effectLst/>
                <a:latin typeface="Aptos"/>
                <a:ea typeface="Aptos"/>
                <a:cs typeface="Times New Roman" panose="02020603050405020304" pitchFamily="18" charset="0"/>
              </a:rPr>
              <a:t>Hunnable</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GB" sz="2400" kern="100" dirty="0">
                <a:latin typeface="Aptos"/>
                <a:ea typeface="Aptos"/>
                <a:cs typeface="Times New Roman" panose="02020603050405020304" pitchFamily="18" charset="0"/>
              </a:rPr>
              <a:t>Mr Walker</a:t>
            </a:r>
          </a:p>
          <a:p>
            <a:pPr>
              <a:lnSpc>
                <a:spcPct val="115000"/>
              </a:lnSpc>
              <a:spcAft>
                <a:spcPts val="800"/>
              </a:spcAft>
            </a:pPr>
            <a:r>
              <a:rPr lang="en-GB" sz="2400" kern="100" dirty="0">
                <a:effectLst/>
                <a:latin typeface="Aptos"/>
                <a:ea typeface="Aptos"/>
                <a:cs typeface="Times New Roman" panose="02020603050405020304" pitchFamily="18" charset="0"/>
              </a:rPr>
              <a:t>Miss Paul</a:t>
            </a:r>
          </a:p>
          <a:p>
            <a:pPr>
              <a:lnSpc>
                <a:spcPct val="115000"/>
              </a:lnSpc>
              <a:spcAft>
                <a:spcPts val="800"/>
              </a:spcAft>
            </a:pPr>
            <a:r>
              <a:rPr lang="en-GB" sz="2400" kern="100">
                <a:latin typeface="Aptos"/>
                <a:ea typeface="Aptos"/>
                <a:cs typeface="Times New Roman" panose="02020603050405020304" pitchFamily="18" charset="0"/>
              </a:rPr>
              <a:t>Miss Peake</a:t>
            </a:r>
            <a:endParaRPr lang="en-GB" sz="2400" kern="100" dirty="0">
              <a:effectLst/>
              <a:latin typeface="Aptos"/>
              <a:ea typeface="Aptos"/>
              <a:cs typeface="Times New Roman" panose="02020603050405020304" pitchFamily="18" charset="0"/>
            </a:endParaRPr>
          </a:p>
        </p:txBody>
      </p:sp>
      <p:sp>
        <p:nvSpPr>
          <p:cNvPr id="5" name="Title 1"/>
          <p:cNvSpPr>
            <a:spLocks noGrp="1"/>
          </p:cNvSpPr>
          <p:nvPr>
            <p:ph type="title"/>
          </p:nvPr>
        </p:nvSpPr>
        <p:spPr>
          <a:xfrm>
            <a:off x="251204" y="127000"/>
            <a:ext cx="4179661" cy="817723"/>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Staff</a:t>
            </a:r>
          </a:p>
        </p:txBody>
      </p:sp>
      <p:sp>
        <p:nvSpPr>
          <p:cNvPr id="2" name="Content Placeholder 2">
            <a:extLst>
              <a:ext uri="{FF2B5EF4-FFF2-40B4-BE49-F238E27FC236}">
                <a16:creationId xmlns:a16="http://schemas.microsoft.com/office/drawing/2014/main" id="{3AFCF5B1-F22E-8C29-E290-F9112DCDC6B4}"/>
              </a:ext>
            </a:extLst>
          </p:cNvPr>
          <p:cNvSpPr txBox="1">
            <a:spLocks/>
          </p:cNvSpPr>
          <p:nvPr/>
        </p:nvSpPr>
        <p:spPr>
          <a:xfrm>
            <a:off x="4504379" y="1180539"/>
            <a:ext cx="6183369" cy="4960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800"/>
              </a:spcAft>
            </a:pPr>
            <a:r>
              <a:rPr lang="en-GB" sz="2400" kern="100" dirty="0">
                <a:latin typeface="Aptos"/>
                <a:ea typeface="Aptos"/>
                <a:cs typeface="Times New Roman" panose="02020603050405020304" pitchFamily="18" charset="0"/>
              </a:rPr>
              <a:t>Miss </a:t>
            </a:r>
            <a:r>
              <a:rPr lang="en-GB" sz="2400" kern="100" dirty="0" err="1">
                <a:latin typeface="Aptos"/>
                <a:ea typeface="Aptos"/>
                <a:cs typeface="Times New Roman" panose="02020603050405020304" pitchFamily="18" charset="0"/>
              </a:rPr>
              <a:t>Basssett</a:t>
            </a:r>
            <a:endParaRPr lang="en-GB" sz="2400" kern="100" dirty="0">
              <a:latin typeface="Aptos"/>
              <a:ea typeface="Aptos"/>
              <a:cs typeface="Times New Roman" panose="02020603050405020304" pitchFamily="18" charset="0"/>
            </a:endParaRPr>
          </a:p>
          <a:p>
            <a:pPr>
              <a:lnSpc>
                <a:spcPct val="115000"/>
              </a:lnSpc>
              <a:spcAft>
                <a:spcPts val="800"/>
              </a:spcAft>
            </a:pPr>
            <a:r>
              <a:rPr lang="en-GB" sz="2400" kern="100" dirty="0">
                <a:latin typeface="Aptos"/>
                <a:ea typeface="Aptos"/>
                <a:cs typeface="Times New Roman" panose="02020603050405020304" pitchFamily="18" charset="0"/>
              </a:rPr>
              <a:t>Miss Hitchen</a:t>
            </a:r>
          </a:p>
          <a:p>
            <a:pPr>
              <a:lnSpc>
                <a:spcPct val="115000"/>
              </a:lnSpc>
              <a:spcAft>
                <a:spcPts val="800"/>
              </a:spcAft>
            </a:pPr>
            <a:r>
              <a:rPr lang="en-GB" sz="2400" kern="100" dirty="0">
                <a:latin typeface="Aptos"/>
                <a:ea typeface="Aptos"/>
                <a:cs typeface="Times New Roman" panose="02020603050405020304" pitchFamily="18" charset="0"/>
              </a:rPr>
              <a:t>Mr </a:t>
            </a:r>
            <a:r>
              <a:rPr lang="en-GB" sz="2400" kern="100" dirty="0" err="1">
                <a:latin typeface="Aptos"/>
                <a:ea typeface="Aptos"/>
                <a:cs typeface="Times New Roman" panose="02020603050405020304" pitchFamily="18" charset="0"/>
              </a:rPr>
              <a:t>Blasco</a:t>
            </a:r>
            <a:endParaRPr lang="en-GB" sz="2400" kern="100" dirty="0">
              <a:latin typeface="Aptos"/>
              <a:ea typeface="Aptos"/>
              <a:cs typeface="Times New Roman" panose="02020603050405020304" pitchFamily="18" charset="0"/>
            </a:endParaRPr>
          </a:p>
          <a:p>
            <a:pPr>
              <a:lnSpc>
                <a:spcPct val="115000"/>
              </a:lnSpc>
              <a:spcAft>
                <a:spcPts val="800"/>
              </a:spcAft>
            </a:pPr>
            <a:r>
              <a:rPr lang="en-GB" sz="2400" kern="100" dirty="0">
                <a:latin typeface="Aptos"/>
                <a:ea typeface="Aptos"/>
                <a:cs typeface="Times New Roman" panose="02020603050405020304" pitchFamily="18" charset="0"/>
              </a:rPr>
              <a:t>Miss Cambridge</a:t>
            </a:r>
          </a:p>
          <a:p>
            <a:pPr>
              <a:lnSpc>
                <a:spcPct val="115000"/>
              </a:lnSpc>
              <a:spcAft>
                <a:spcPts val="800"/>
              </a:spcAft>
            </a:pPr>
            <a:r>
              <a:rPr lang="en-GB" sz="2400" kern="100" dirty="0">
                <a:latin typeface="Aptos"/>
                <a:ea typeface="Aptos"/>
                <a:cs typeface="Times New Roman" panose="02020603050405020304" pitchFamily="18" charset="0"/>
              </a:rPr>
              <a:t>Ms Read</a:t>
            </a:r>
          </a:p>
        </p:txBody>
      </p:sp>
    </p:spTree>
    <p:extLst>
      <p:ext uri="{BB962C8B-B14F-4D97-AF65-F5344CB8AC3E}">
        <p14:creationId xmlns:p14="http://schemas.microsoft.com/office/powerpoint/2010/main" val="107587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520148" y="2130425"/>
            <a:ext cx="10515600" cy="4351338"/>
          </a:xfrm>
          <a:noFill/>
          <a:ln>
            <a:noFill/>
          </a:ln>
        </p:spPr>
        <p:txBody>
          <a:bodyPr vert="horz" lIns="91440" tIns="45720" rIns="91440" bIns="45720" rtlCol="0" anchor="t">
            <a:normAutofit/>
          </a:bodyPr>
          <a:lstStyle/>
          <a:p>
            <a:pPr>
              <a:buNone/>
            </a:pPr>
            <a:r>
              <a:rPr lang="en-GB" sz="4000" b="1" dirty="0"/>
              <a:t>07592 491377 – Mr Smith</a:t>
            </a:r>
          </a:p>
          <a:p>
            <a:pPr>
              <a:buNone/>
            </a:pPr>
            <a:endParaRPr lang="en-GB" sz="4000" b="1" dirty="0"/>
          </a:p>
          <a:p>
            <a:pPr>
              <a:buNone/>
            </a:pPr>
            <a:r>
              <a:rPr lang="en-GB" kern="100" dirty="0">
                <a:effectLst/>
                <a:ea typeface="Aptos" panose="020B0004020202020204" pitchFamily="34" charset="0"/>
                <a:cs typeface="Times New Roman" panose="02020603050405020304" pitchFamily="18" charset="0"/>
              </a:rPr>
              <a:t>   Please note the phone will not always be answered, it will be monitored throughout the day. Text messages may be easier and responded to when seen.</a:t>
            </a:r>
          </a:p>
          <a:p>
            <a:pPr>
              <a:buNone/>
            </a:pPr>
            <a:endParaRPr lang="en-GB" sz="4000" b="1" dirty="0"/>
          </a:p>
          <a:p>
            <a:pPr>
              <a:buNone/>
            </a:pPr>
            <a:endParaRPr lang="en-GB" sz="4800" b="1" dirty="0"/>
          </a:p>
        </p:txBody>
      </p:sp>
      <p:sp>
        <p:nvSpPr>
          <p:cNvPr id="7" name="Title 1"/>
          <p:cNvSpPr txBox="1">
            <a:spLocks/>
          </p:cNvSpPr>
          <p:nvPr/>
        </p:nvSpPr>
        <p:spPr>
          <a:xfrm>
            <a:off x="520148" y="396874"/>
            <a:ext cx="6045752" cy="126682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EMERGENCY CONTACT</a:t>
            </a:r>
          </a:p>
        </p:txBody>
      </p:sp>
    </p:spTree>
    <p:extLst>
      <p:ext uri="{BB962C8B-B14F-4D97-AF65-F5344CB8AC3E}">
        <p14:creationId xmlns:p14="http://schemas.microsoft.com/office/powerpoint/2010/main" val="384514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EA5F832-11AA-D022-1738-3C8255AE885D}"/>
              </a:ext>
            </a:extLst>
          </p:cNvPr>
          <p:cNvGraphicFramePr>
            <a:graphicFrameLocks noGrp="1"/>
          </p:cNvGraphicFramePr>
          <p:nvPr>
            <p:extLst>
              <p:ext uri="{D42A27DB-BD31-4B8C-83A1-F6EECF244321}">
                <p14:modId xmlns:p14="http://schemas.microsoft.com/office/powerpoint/2010/main" val="3057384293"/>
              </p:ext>
            </p:extLst>
          </p:nvPr>
        </p:nvGraphicFramePr>
        <p:xfrm>
          <a:off x="479853" y="737679"/>
          <a:ext cx="11555629" cy="4751706"/>
        </p:xfrm>
        <a:graphic>
          <a:graphicData uri="http://schemas.openxmlformats.org/drawingml/2006/table">
            <a:tbl>
              <a:tblPr firstRow="1" bandRow="1">
                <a:tableStyleId>{5C22544A-7EE6-4342-B048-85BDC9FD1C3A}</a:tableStyleId>
              </a:tblPr>
              <a:tblGrid>
                <a:gridCol w="2045346">
                  <a:extLst>
                    <a:ext uri="{9D8B030D-6E8A-4147-A177-3AD203B41FA5}">
                      <a16:colId xmlns:a16="http://schemas.microsoft.com/office/drawing/2014/main" val="2981751295"/>
                    </a:ext>
                  </a:extLst>
                </a:gridCol>
                <a:gridCol w="1818855">
                  <a:extLst>
                    <a:ext uri="{9D8B030D-6E8A-4147-A177-3AD203B41FA5}">
                      <a16:colId xmlns:a16="http://schemas.microsoft.com/office/drawing/2014/main" val="2233675776"/>
                    </a:ext>
                  </a:extLst>
                </a:gridCol>
                <a:gridCol w="1925168">
                  <a:extLst>
                    <a:ext uri="{9D8B030D-6E8A-4147-A177-3AD203B41FA5}">
                      <a16:colId xmlns:a16="http://schemas.microsoft.com/office/drawing/2014/main" val="2927196932"/>
                    </a:ext>
                  </a:extLst>
                </a:gridCol>
                <a:gridCol w="1925168">
                  <a:extLst>
                    <a:ext uri="{9D8B030D-6E8A-4147-A177-3AD203B41FA5}">
                      <a16:colId xmlns:a16="http://schemas.microsoft.com/office/drawing/2014/main" val="2246234293"/>
                    </a:ext>
                  </a:extLst>
                </a:gridCol>
                <a:gridCol w="1922857">
                  <a:extLst>
                    <a:ext uri="{9D8B030D-6E8A-4147-A177-3AD203B41FA5}">
                      <a16:colId xmlns:a16="http://schemas.microsoft.com/office/drawing/2014/main" val="3457352932"/>
                    </a:ext>
                  </a:extLst>
                </a:gridCol>
                <a:gridCol w="1918235">
                  <a:extLst>
                    <a:ext uri="{9D8B030D-6E8A-4147-A177-3AD203B41FA5}">
                      <a16:colId xmlns:a16="http://schemas.microsoft.com/office/drawing/2014/main" val="709304218"/>
                    </a:ext>
                  </a:extLst>
                </a:gridCol>
              </a:tblGrid>
              <a:tr h="512445">
                <a:tc>
                  <a:txBody>
                    <a:bodyPr/>
                    <a:lstStyle/>
                    <a:p>
                      <a:pPr algn="ctr">
                        <a:lnSpc>
                          <a:spcPct val="115000"/>
                        </a:lnSpc>
                        <a:spcAft>
                          <a:spcPts val="800"/>
                        </a:spcAft>
                      </a:pPr>
                      <a:r>
                        <a:rPr lang="en-US" sz="1800" kern="100">
                          <a:solidFill>
                            <a:schemeClr val="tx1"/>
                          </a:solidFill>
                          <a:effectLst/>
                          <a:latin typeface="Rockwell" panose="02060603020205020403" pitchFamily="18" charset="0"/>
                        </a:rPr>
                        <a:t>Wednesday 15</a:t>
                      </a:r>
                      <a:r>
                        <a:rPr lang="en-US" sz="1800" kern="100" baseline="30000">
                          <a:solidFill>
                            <a:schemeClr val="tx1"/>
                          </a:solidFill>
                          <a:effectLst/>
                          <a:latin typeface="Rockwell" panose="02060603020205020403" pitchFamily="18" charset="0"/>
                        </a:rPr>
                        <a:t>th</a:t>
                      </a:r>
                      <a:r>
                        <a:rPr lang="en-US" sz="1800" kern="100">
                          <a:solidFill>
                            <a:schemeClr val="tx1"/>
                          </a:solidFill>
                          <a:effectLst/>
                          <a:latin typeface="Rockwell" panose="02060603020205020403" pitchFamily="18" charset="0"/>
                        </a:rPr>
                        <a:t> July</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Thursday 16</a:t>
                      </a:r>
                      <a:r>
                        <a:rPr lang="en-US" sz="1800" kern="100" baseline="30000">
                          <a:solidFill>
                            <a:schemeClr val="tx1"/>
                          </a:solidFill>
                          <a:effectLst/>
                          <a:latin typeface="Rockwell" panose="02060603020205020403" pitchFamily="18" charset="0"/>
                        </a:rPr>
                        <a:t>th</a:t>
                      </a:r>
                      <a:r>
                        <a:rPr lang="en-US" sz="1800" kern="100">
                          <a:solidFill>
                            <a:schemeClr val="tx1"/>
                          </a:solidFill>
                          <a:effectLst/>
                          <a:latin typeface="Rockwell" panose="02060603020205020403" pitchFamily="18" charset="0"/>
                        </a:rPr>
                        <a:t> July</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Friday 17</a:t>
                      </a:r>
                      <a:r>
                        <a:rPr lang="en-US" sz="1800" kern="100" baseline="30000">
                          <a:solidFill>
                            <a:schemeClr val="tx1"/>
                          </a:solidFill>
                          <a:effectLst/>
                          <a:latin typeface="Rockwell" panose="02060603020205020403" pitchFamily="18" charset="0"/>
                        </a:rPr>
                        <a:t>th</a:t>
                      </a:r>
                      <a:r>
                        <a:rPr lang="en-US" sz="1800" kern="100">
                          <a:solidFill>
                            <a:schemeClr val="tx1"/>
                          </a:solidFill>
                          <a:effectLst/>
                          <a:latin typeface="Rockwell" panose="02060603020205020403" pitchFamily="18" charset="0"/>
                        </a:rPr>
                        <a:t> July</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Monday 20</a:t>
                      </a:r>
                      <a:r>
                        <a:rPr lang="en-US" sz="1800" kern="100" baseline="30000">
                          <a:solidFill>
                            <a:schemeClr val="tx1"/>
                          </a:solidFill>
                          <a:effectLst/>
                          <a:latin typeface="Rockwell" panose="02060603020205020403" pitchFamily="18" charset="0"/>
                        </a:rPr>
                        <a:t>th</a:t>
                      </a:r>
                      <a:r>
                        <a:rPr lang="en-US" sz="1800" kern="100">
                          <a:solidFill>
                            <a:schemeClr val="tx1"/>
                          </a:solidFill>
                          <a:effectLst/>
                          <a:latin typeface="Rockwell" panose="02060603020205020403" pitchFamily="18" charset="0"/>
                        </a:rPr>
                        <a:t> July</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Tuesday 21</a:t>
                      </a:r>
                      <a:r>
                        <a:rPr lang="en-US" sz="1800" kern="100" baseline="30000">
                          <a:solidFill>
                            <a:schemeClr val="tx1"/>
                          </a:solidFill>
                          <a:effectLst/>
                          <a:latin typeface="Rockwell" panose="02060603020205020403" pitchFamily="18" charset="0"/>
                        </a:rPr>
                        <a:t>st</a:t>
                      </a:r>
                      <a:r>
                        <a:rPr lang="en-US" sz="1800" kern="100">
                          <a:solidFill>
                            <a:schemeClr val="tx1"/>
                          </a:solidFill>
                          <a:effectLst/>
                          <a:latin typeface="Rockwell" panose="02060603020205020403" pitchFamily="18" charset="0"/>
                        </a:rPr>
                        <a:t> July</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Wednesday 22</a:t>
                      </a:r>
                      <a:r>
                        <a:rPr lang="en-US" sz="1800" kern="100" baseline="30000">
                          <a:solidFill>
                            <a:schemeClr val="tx1"/>
                          </a:solidFill>
                          <a:effectLst/>
                          <a:latin typeface="Rockwell" panose="02060603020205020403" pitchFamily="18" charset="0"/>
                        </a:rPr>
                        <a:t>nd</a:t>
                      </a:r>
                      <a:r>
                        <a:rPr lang="en-US" sz="1800" kern="100">
                          <a:solidFill>
                            <a:schemeClr val="tx1"/>
                          </a:solidFill>
                          <a:effectLst/>
                          <a:latin typeface="Rockwell" panose="02060603020205020403" pitchFamily="18" charset="0"/>
                        </a:rPr>
                        <a:t> July</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4288316"/>
                  </a:ext>
                </a:extLst>
              </a:tr>
              <a:tr h="2590165">
                <a:tc>
                  <a:txBody>
                    <a:bodyPr/>
                    <a:lstStyle/>
                    <a:p>
                      <a:pPr algn="ctr">
                        <a:lnSpc>
                          <a:spcPct val="115000"/>
                        </a:lnSpc>
                        <a:spcAft>
                          <a:spcPts val="800"/>
                        </a:spcAft>
                      </a:pPr>
                      <a:r>
                        <a:rPr lang="en-US" sz="1800" kern="100">
                          <a:solidFill>
                            <a:schemeClr val="tx1"/>
                          </a:solidFill>
                          <a:effectLst/>
                          <a:latin typeface="Rockwell" panose="02060603020205020403" pitchFamily="18" charset="0"/>
                        </a:rPr>
                        <a:t>In school normal hours</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In school normal hours</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 In school normal hours</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Depart for Year 7 Camp. </a:t>
                      </a:r>
                      <a:endParaRPr lang="en-GB" sz="1800" kern="100">
                        <a:solidFill>
                          <a:schemeClr val="tx1"/>
                        </a:solidFill>
                        <a:effectLst/>
                        <a:latin typeface="Rockwell" panose="02060603020205020403" pitchFamily="18" charset="0"/>
                      </a:endParaRPr>
                    </a:p>
                    <a:p>
                      <a:pPr algn="ctr">
                        <a:lnSpc>
                          <a:spcPct val="115000"/>
                        </a:lnSpc>
                        <a:spcAft>
                          <a:spcPts val="800"/>
                        </a:spcAft>
                      </a:pPr>
                      <a:r>
                        <a:rPr lang="en-US" sz="1800" kern="100">
                          <a:solidFill>
                            <a:schemeClr val="tx1"/>
                          </a:solidFill>
                          <a:effectLst/>
                          <a:latin typeface="Rockwell" panose="02060603020205020403" pitchFamily="18" charset="0"/>
                        </a:rPr>
                        <a:t>Please meet at Downlands at 8:30am on the playground.</a:t>
                      </a:r>
                      <a:endParaRPr lang="en-GB" sz="1800" kern="100">
                        <a:solidFill>
                          <a:schemeClr val="tx1"/>
                        </a:solidFill>
                        <a:effectLst/>
                        <a:latin typeface="Rockwell" panose="02060603020205020403" pitchFamily="18" charset="0"/>
                      </a:endParaRPr>
                    </a:p>
                    <a:p>
                      <a:pPr algn="ctr">
                        <a:lnSpc>
                          <a:spcPct val="115000"/>
                        </a:lnSpc>
                        <a:spcAft>
                          <a:spcPts val="800"/>
                        </a:spcAft>
                      </a:pPr>
                      <a:r>
                        <a:rPr lang="en-US" sz="1800" kern="100">
                          <a:solidFill>
                            <a:schemeClr val="tx1"/>
                          </a:solidFill>
                          <a:effectLst/>
                          <a:latin typeface="Rockwell" panose="02060603020205020403" pitchFamily="18" charset="0"/>
                        </a:rPr>
                        <a:t>Please park in the village or walk as our car park will be full</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a:solidFill>
                            <a:schemeClr val="tx1"/>
                          </a:solidFill>
                          <a:effectLst/>
                          <a:latin typeface="Rockwell" panose="02060603020205020403" pitchFamily="18" charset="0"/>
                        </a:rPr>
                        <a:t>Y7 Camp</a:t>
                      </a:r>
                      <a:endParaRPr lang="en-GB" sz="18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800" kern="100" dirty="0">
                          <a:solidFill>
                            <a:schemeClr val="tx1"/>
                          </a:solidFill>
                          <a:effectLst/>
                          <a:latin typeface="Rockwell" panose="02060603020205020403" pitchFamily="18" charset="0"/>
                        </a:rPr>
                        <a:t>Return to Downlands between 1:00pm and 2:00pm.</a:t>
                      </a:r>
                      <a:endParaRPr lang="en-GB" sz="1800" kern="100" dirty="0">
                        <a:solidFill>
                          <a:schemeClr val="tx1"/>
                        </a:solidFill>
                        <a:effectLst/>
                        <a:latin typeface="Rockwell" panose="02060603020205020403" pitchFamily="18" charset="0"/>
                      </a:endParaRPr>
                    </a:p>
                    <a:p>
                      <a:pPr algn="ctr">
                        <a:lnSpc>
                          <a:spcPct val="115000"/>
                        </a:lnSpc>
                        <a:spcAft>
                          <a:spcPts val="800"/>
                        </a:spcAft>
                      </a:pPr>
                      <a:r>
                        <a:rPr lang="en-US" sz="1800" kern="100" dirty="0">
                          <a:solidFill>
                            <a:schemeClr val="tx1"/>
                          </a:solidFill>
                          <a:effectLst/>
                          <a:latin typeface="Rockwell" panose="02060603020205020403" pitchFamily="18" charset="0"/>
                        </a:rPr>
                        <a:t>Students will be dismissed home at this time. </a:t>
                      </a:r>
                      <a:endParaRPr lang="en-GB" sz="1800" kern="100" dirty="0">
                        <a:solidFill>
                          <a:schemeClr val="tx1"/>
                        </a:solidFill>
                        <a:effectLst/>
                        <a:latin typeface="Rockwell" panose="02060603020205020403" pitchFamily="18" charset="0"/>
                      </a:endParaRPr>
                    </a:p>
                    <a:p>
                      <a:pPr algn="ctr">
                        <a:lnSpc>
                          <a:spcPct val="115000"/>
                        </a:lnSpc>
                        <a:spcAft>
                          <a:spcPts val="800"/>
                        </a:spcAft>
                      </a:pPr>
                      <a:r>
                        <a:rPr lang="en-US" sz="1800" kern="100" dirty="0">
                          <a:solidFill>
                            <a:schemeClr val="tx1"/>
                          </a:solidFill>
                          <a:effectLst/>
                          <a:latin typeface="Rockwell" panose="02060603020205020403" pitchFamily="18" charset="0"/>
                        </a:rPr>
                        <a:t>A message will be sent with our rough ETA back at Downlands.</a:t>
                      </a:r>
                      <a:endParaRPr lang="en-GB" sz="1800" kern="100" dirty="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8619991"/>
                  </a:ext>
                </a:extLst>
              </a:tr>
            </a:tbl>
          </a:graphicData>
        </a:graphic>
      </p:graphicFrame>
    </p:spTree>
    <p:extLst>
      <p:ext uri="{BB962C8B-B14F-4D97-AF65-F5344CB8AC3E}">
        <p14:creationId xmlns:p14="http://schemas.microsoft.com/office/powerpoint/2010/main" val="2779337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D3D0112-E41F-829A-425D-0677C94DF059}"/>
              </a:ext>
            </a:extLst>
          </p:cNvPr>
          <p:cNvSpPr txBox="1"/>
          <p:nvPr/>
        </p:nvSpPr>
        <p:spPr>
          <a:xfrm>
            <a:off x="50801" y="279933"/>
            <a:ext cx="2616200" cy="584775"/>
          </a:xfrm>
          <a:prstGeom prst="rect">
            <a:avLst/>
          </a:prstGeom>
          <a:noFill/>
          <a:ln>
            <a:noFill/>
          </a:ln>
        </p:spPr>
        <p:txBody>
          <a:bodyPr wrap="square" rtlCol="0">
            <a:spAutoFit/>
          </a:bodyPr>
          <a:lstStyle/>
          <a:p>
            <a:r>
              <a:rPr lang="en-US" sz="3200" dirty="0">
                <a:latin typeface="Rockwell" panose="02060603020205020403" pitchFamily="18" charset="77"/>
              </a:rPr>
              <a:t>CLIMBING</a:t>
            </a:r>
          </a:p>
        </p:txBody>
      </p:sp>
      <p:sp>
        <p:nvSpPr>
          <p:cNvPr id="9" name="TextBox 8">
            <a:extLst>
              <a:ext uri="{FF2B5EF4-FFF2-40B4-BE49-F238E27FC236}">
                <a16:creationId xmlns:a16="http://schemas.microsoft.com/office/drawing/2014/main" id="{A4C7338A-9671-2278-0C52-15442B12CA5B}"/>
              </a:ext>
            </a:extLst>
          </p:cNvPr>
          <p:cNvSpPr txBox="1"/>
          <p:nvPr/>
        </p:nvSpPr>
        <p:spPr>
          <a:xfrm>
            <a:off x="3873500" y="279932"/>
            <a:ext cx="2616200" cy="584775"/>
          </a:xfrm>
          <a:prstGeom prst="rect">
            <a:avLst/>
          </a:prstGeom>
          <a:noFill/>
          <a:ln>
            <a:noFill/>
          </a:ln>
        </p:spPr>
        <p:txBody>
          <a:bodyPr wrap="square" rtlCol="0">
            <a:spAutoFit/>
          </a:bodyPr>
          <a:lstStyle/>
          <a:p>
            <a:r>
              <a:rPr lang="en-US" sz="3200" dirty="0">
                <a:latin typeface="Rockwell" panose="02060603020205020403" pitchFamily="18" charset="77"/>
              </a:rPr>
              <a:t>ARCHERY</a:t>
            </a:r>
          </a:p>
        </p:txBody>
      </p:sp>
      <p:sp>
        <p:nvSpPr>
          <p:cNvPr id="10" name="TextBox 9">
            <a:extLst>
              <a:ext uri="{FF2B5EF4-FFF2-40B4-BE49-F238E27FC236}">
                <a16:creationId xmlns:a16="http://schemas.microsoft.com/office/drawing/2014/main" id="{75056ECE-776C-A436-F237-09ECCB9ED0AA}"/>
              </a:ext>
            </a:extLst>
          </p:cNvPr>
          <p:cNvSpPr txBox="1"/>
          <p:nvPr/>
        </p:nvSpPr>
        <p:spPr>
          <a:xfrm>
            <a:off x="1679576" y="947896"/>
            <a:ext cx="3175000" cy="584775"/>
          </a:xfrm>
          <a:prstGeom prst="rect">
            <a:avLst/>
          </a:prstGeom>
          <a:noFill/>
          <a:ln>
            <a:noFill/>
          </a:ln>
        </p:spPr>
        <p:txBody>
          <a:bodyPr wrap="square" rtlCol="0">
            <a:spAutoFit/>
          </a:bodyPr>
          <a:lstStyle/>
          <a:p>
            <a:r>
              <a:rPr lang="en-US" sz="3200" dirty="0">
                <a:latin typeface="Rockwell" panose="02060603020205020403" pitchFamily="18" charset="77"/>
              </a:rPr>
              <a:t>FIRE STARTING</a:t>
            </a:r>
          </a:p>
        </p:txBody>
      </p:sp>
      <p:sp>
        <p:nvSpPr>
          <p:cNvPr id="11" name="TextBox 10">
            <a:extLst>
              <a:ext uri="{FF2B5EF4-FFF2-40B4-BE49-F238E27FC236}">
                <a16:creationId xmlns:a16="http://schemas.microsoft.com/office/drawing/2014/main" id="{973E40D0-ACA8-5B62-5208-F04B2BDF16C1}"/>
              </a:ext>
            </a:extLst>
          </p:cNvPr>
          <p:cNvSpPr txBox="1"/>
          <p:nvPr/>
        </p:nvSpPr>
        <p:spPr>
          <a:xfrm>
            <a:off x="4111626" y="6257318"/>
            <a:ext cx="2616200" cy="584775"/>
          </a:xfrm>
          <a:prstGeom prst="rect">
            <a:avLst/>
          </a:prstGeom>
          <a:noFill/>
          <a:ln>
            <a:noFill/>
          </a:ln>
        </p:spPr>
        <p:txBody>
          <a:bodyPr wrap="square" rtlCol="0">
            <a:spAutoFit/>
          </a:bodyPr>
          <a:lstStyle/>
          <a:p>
            <a:r>
              <a:rPr lang="en-US" sz="3200" dirty="0">
                <a:latin typeface="Rockwell" panose="02060603020205020403" pitchFamily="18" charset="77"/>
              </a:rPr>
              <a:t>KATU KANU</a:t>
            </a:r>
          </a:p>
        </p:txBody>
      </p:sp>
      <p:sp>
        <p:nvSpPr>
          <p:cNvPr id="12" name="TextBox 11">
            <a:extLst>
              <a:ext uri="{FF2B5EF4-FFF2-40B4-BE49-F238E27FC236}">
                <a16:creationId xmlns:a16="http://schemas.microsoft.com/office/drawing/2014/main" id="{8B729B2C-7F22-CD21-D282-D244B328BFF6}"/>
              </a:ext>
            </a:extLst>
          </p:cNvPr>
          <p:cNvSpPr txBox="1"/>
          <p:nvPr/>
        </p:nvSpPr>
        <p:spPr>
          <a:xfrm>
            <a:off x="6794502" y="5673886"/>
            <a:ext cx="2616200" cy="584775"/>
          </a:xfrm>
          <a:prstGeom prst="rect">
            <a:avLst/>
          </a:prstGeom>
          <a:noFill/>
          <a:ln>
            <a:noFill/>
          </a:ln>
        </p:spPr>
        <p:txBody>
          <a:bodyPr wrap="square" rtlCol="0">
            <a:spAutoFit/>
          </a:bodyPr>
          <a:lstStyle/>
          <a:p>
            <a:r>
              <a:rPr lang="en-US" sz="3200" dirty="0">
                <a:latin typeface="Rockwell" panose="02060603020205020403" pitchFamily="18" charset="77"/>
              </a:rPr>
              <a:t>CANOEING</a:t>
            </a:r>
          </a:p>
        </p:txBody>
      </p:sp>
      <p:sp>
        <p:nvSpPr>
          <p:cNvPr id="13" name="TextBox 12">
            <a:extLst>
              <a:ext uri="{FF2B5EF4-FFF2-40B4-BE49-F238E27FC236}">
                <a16:creationId xmlns:a16="http://schemas.microsoft.com/office/drawing/2014/main" id="{B9D58A06-F942-9824-8C9D-4257F77125AE}"/>
              </a:ext>
            </a:extLst>
          </p:cNvPr>
          <p:cNvSpPr txBox="1"/>
          <p:nvPr/>
        </p:nvSpPr>
        <p:spPr>
          <a:xfrm>
            <a:off x="9575800" y="983877"/>
            <a:ext cx="2616200" cy="584775"/>
          </a:xfrm>
          <a:prstGeom prst="rect">
            <a:avLst/>
          </a:prstGeom>
          <a:noFill/>
          <a:ln>
            <a:noFill/>
          </a:ln>
        </p:spPr>
        <p:txBody>
          <a:bodyPr wrap="square" rtlCol="0">
            <a:spAutoFit/>
          </a:bodyPr>
          <a:lstStyle/>
          <a:p>
            <a:r>
              <a:rPr lang="en-US" sz="3200" dirty="0">
                <a:latin typeface="Rockwell" panose="02060603020205020403" pitchFamily="18" charset="77"/>
              </a:rPr>
              <a:t>HIGH ROPES</a:t>
            </a:r>
          </a:p>
        </p:txBody>
      </p:sp>
      <p:sp>
        <p:nvSpPr>
          <p:cNvPr id="14" name="TextBox 13">
            <a:extLst>
              <a:ext uri="{FF2B5EF4-FFF2-40B4-BE49-F238E27FC236}">
                <a16:creationId xmlns:a16="http://schemas.microsoft.com/office/drawing/2014/main" id="{4CD6E425-0CB2-EF17-D6CC-25515C90410B}"/>
              </a:ext>
            </a:extLst>
          </p:cNvPr>
          <p:cNvSpPr txBox="1"/>
          <p:nvPr/>
        </p:nvSpPr>
        <p:spPr>
          <a:xfrm>
            <a:off x="0" y="5653415"/>
            <a:ext cx="4089400" cy="1077218"/>
          </a:xfrm>
          <a:prstGeom prst="rect">
            <a:avLst/>
          </a:prstGeom>
          <a:noFill/>
          <a:ln>
            <a:noFill/>
          </a:ln>
        </p:spPr>
        <p:txBody>
          <a:bodyPr wrap="square" rtlCol="0">
            <a:spAutoFit/>
          </a:bodyPr>
          <a:lstStyle/>
          <a:p>
            <a:pPr algn="ctr"/>
            <a:r>
              <a:rPr lang="en-US" sz="3200" dirty="0">
                <a:latin typeface="Rockwell" panose="02060603020205020403" pitchFamily="18" charset="77"/>
              </a:rPr>
              <a:t>STAND-UP PADDLE BOARDING</a:t>
            </a:r>
          </a:p>
        </p:txBody>
      </p:sp>
      <p:sp>
        <p:nvSpPr>
          <p:cNvPr id="15" name="TextBox 14">
            <a:extLst>
              <a:ext uri="{FF2B5EF4-FFF2-40B4-BE49-F238E27FC236}">
                <a16:creationId xmlns:a16="http://schemas.microsoft.com/office/drawing/2014/main" id="{6D880722-260D-74FF-658C-3C565630D777}"/>
              </a:ext>
            </a:extLst>
          </p:cNvPr>
          <p:cNvSpPr txBox="1"/>
          <p:nvPr/>
        </p:nvSpPr>
        <p:spPr>
          <a:xfrm>
            <a:off x="5702299" y="950198"/>
            <a:ext cx="2616200" cy="584775"/>
          </a:xfrm>
          <a:prstGeom prst="rect">
            <a:avLst/>
          </a:prstGeom>
          <a:noFill/>
          <a:ln>
            <a:noFill/>
          </a:ln>
        </p:spPr>
        <p:txBody>
          <a:bodyPr wrap="square" rtlCol="0">
            <a:spAutoFit/>
          </a:bodyPr>
          <a:lstStyle/>
          <a:p>
            <a:r>
              <a:rPr lang="en-US" sz="3200" dirty="0">
                <a:latin typeface="Rockwell" panose="02060603020205020403" pitchFamily="18" charset="77"/>
              </a:rPr>
              <a:t>BLIND TRAIL</a:t>
            </a:r>
          </a:p>
        </p:txBody>
      </p:sp>
      <p:sp>
        <p:nvSpPr>
          <p:cNvPr id="16" name="TextBox 15">
            <a:extLst>
              <a:ext uri="{FF2B5EF4-FFF2-40B4-BE49-F238E27FC236}">
                <a16:creationId xmlns:a16="http://schemas.microsoft.com/office/drawing/2014/main" id="{B4CA1FDA-98E7-BBA4-C016-DD093A7818FC}"/>
              </a:ext>
            </a:extLst>
          </p:cNvPr>
          <p:cNvSpPr txBox="1"/>
          <p:nvPr/>
        </p:nvSpPr>
        <p:spPr>
          <a:xfrm>
            <a:off x="9575800" y="6200539"/>
            <a:ext cx="2616200" cy="584775"/>
          </a:xfrm>
          <a:prstGeom prst="rect">
            <a:avLst/>
          </a:prstGeom>
          <a:noFill/>
          <a:ln>
            <a:noFill/>
          </a:ln>
        </p:spPr>
        <p:txBody>
          <a:bodyPr wrap="square" rtlCol="0">
            <a:spAutoFit/>
          </a:bodyPr>
          <a:lstStyle/>
          <a:p>
            <a:r>
              <a:rPr lang="en-US" sz="3200" dirty="0">
                <a:latin typeface="Rockwell" panose="02060603020205020403" pitchFamily="18" charset="77"/>
              </a:rPr>
              <a:t>KAYAKING</a:t>
            </a:r>
          </a:p>
        </p:txBody>
      </p:sp>
      <p:sp>
        <p:nvSpPr>
          <p:cNvPr id="17" name="TextBox 16">
            <a:extLst>
              <a:ext uri="{FF2B5EF4-FFF2-40B4-BE49-F238E27FC236}">
                <a16:creationId xmlns:a16="http://schemas.microsoft.com/office/drawing/2014/main" id="{9EF3F574-BB89-D17B-5A7A-6BEE68C5F6F7}"/>
              </a:ext>
            </a:extLst>
          </p:cNvPr>
          <p:cNvSpPr txBox="1"/>
          <p:nvPr/>
        </p:nvSpPr>
        <p:spPr>
          <a:xfrm>
            <a:off x="7238999" y="271953"/>
            <a:ext cx="4102100" cy="584775"/>
          </a:xfrm>
          <a:prstGeom prst="rect">
            <a:avLst/>
          </a:prstGeom>
          <a:noFill/>
          <a:ln>
            <a:noFill/>
          </a:ln>
        </p:spPr>
        <p:txBody>
          <a:bodyPr wrap="square" rtlCol="0">
            <a:spAutoFit/>
          </a:bodyPr>
          <a:lstStyle/>
          <a:p>
            <a:r>
              <a:rPr lang="en-US" sz="3200" dirty="0">
                <a:latin typeface="Rockwell" panose="02060603020205020403" pitchFamily="18" charset="77"/>
              </a:rPr>
              <a:t>TEAM CHALLENGE</a:t>
            </a:r>
          </a:p>
        </p:txBody>
      </p:sp>
      <p:graphicFrame>
        <p:nvGraphicFramePr>
          <p:cNvPr id="2" name="Table 1">
            <a:extLst>
              <a:ext uri="{FF2B5EF4-FFF2-40B4-BE49-F238E27FC236}">
                <a16:creationId xmlns:a16="http://schemas.microsoft.com/office/drawing/2014/main" id="{E365F0D2-4190-62F8-044B-96652E58A5C5}"/>
              </a:ext>
            </a:extLst>
          </p:cNvPr>
          <p:cNvGraphicFramePr>
            <a:graphicFrameLocks noGrp="1"/>
          </p:cNvGraphicFramePr>
          <p:nvPr>
            <p:extLst>
              <p:ext uri="{D42A27DB-BD31-4B8C-83A1-F6EECF244321}">
                <p14:modId xmlns:p14="http://schemas.microsoft.com/office/powerpoint/2010/main" val="3946335767"/>
              </p:ext>
            </p:extLst>
          </p:nvPr>
        </p:nvGraphicFramePr>
        <p:xfrm>
          <a:off x="464656" y="2141087"/>
          <a:ext cx="11262687" cy="2922080"/>
        </p:xfrm>
        <a:graphic>
          <a:graphicData uri="http://schemas.openxmlformats.org/drawingml/2006/table">
            <a:tbl>
              <a:tblPr firstRow="1" bandRow="1">
                <a:tableStyleId>{5C22544A-7EE6-4342-B048-85BDC9FD1C3A}</a:tableStyleId>
              </a:tblPr>
              <a:tblGrid>
                <a:gridCol w="1552582">
                  <a:extLst>
                    <a:ext uri="{9D8B030D-6E8A-4147-A177-3AD203B41FA5}">
                      <a16:colId xmlns:a16="http://schemas.microsoft.com/office/drawing/2014/main" val="3494349430"/>
                    </a:ext>
                  </a:extLst>
                </a:gridCol>
                <a:gridCol w="1107293">
                  <a:extLst>
                    <a:ext uri="{9D8B030D-6E8A-4147-A177-3AD203B41FA5}">
                      <a16:colId xmlns:a16="http://schemas.microsoft.com/office/drawing/2014/main" val="2581528792"/>
                    </a:ext>
                  </a:extLst>
                </a:gridCol>
                <a:gridCol w="1018882">
                  <a:extLst>
                    <a:ext uri="{9D8B030D-6E8A-4147-A177-3AD203B41FA5}">
                      <a16:colId xmlns:a16="http://schemas.microsoft.com/office/drawing/2014/main" val="4046237832"/>
                    </a:ext>
                  </a:extLst>
                </a:gridCol>
                <a:gridCol w="1219423">
                  <a:extLst>
                    <a:ext uri="{9D8B030D-6E8A-4147-A177-3AD203B41FA5}">
                      <a16:colId xmlns:a16="http://schemas.microsoft.com/office/drawing/2014/main" val="1054421802"/>
                    </a:ext>
                  </a:extLst>
                </a:gridCol>
                <a:gridCol w="1036133">
                  <a:extLst>
                    <a:ext uri="{9D8B030D-6E8A-4147-A177-3AD203B41FA5}">
                      <a16:colId xmlns:a16="http://schemas.microsoft.com/office/drawing/2014/main" val="3987358417"/>
                    </a:ext>
                  </a:extLst>
                </a:gridCol>
                <a:gridCol w="1219423">
                  <a:extLst>
                    <a:ext uri="{9D8B030D-6E8A-4147-A177-3AD203B41FA5}">
                      <a16:colId xmlns:a16="http://schemas.microsoft.com/office/drawing/2014/main" val="2667105992"/>
                    </a:ext>
                  </a:extLst>
                </a:gridCol>
                <a:gridCol w="1397324">
                  <a:extLst>
                    <a:ext uri="{9D8B030D-6E8A-4147-A177-3AD203B41FA5}">
                      <a16:colId xmlns:a16="http://schemas.microsoft.com/office/drawing/2014/main" val="1745524588"/>
                    </a:ext>
                  </a:extLst>
                </a:gridCol>
                <a:gridCol w="1311069">
                  <a:extLst>
                    <a:ext uri="{9D8B030D-6E8A-4147-A177-3AD203B41FA5}">
                      <a16:colId xmlns:a16="http://schemas.microsoft.com/office/drawing/2014/main" val="2506781579"/>
                    </a:ext>
                  </a:extLst>
                </a:gridCol>
                <a:gridCol w="1400558">
                  <a:extLst>
                    <a:ext uri="{9D8B030D-6E8A-4147-A177-3AD203B41FA5}">
                      <a16:colId xmlns:a16="http://schemas.microsoft.com/office/drawing/2014/main" val="3571596844"/>
                    </a:ext>
                  </a:extLst>
                </a:gridCol>
              </a:tblGrid>
              <a:tr h="302260">
                <a:tc>
                  <a:txBody>
                    <a:bodyPr/>
                    <a:lstStyle/>
                    <a:p>
                      <a:pPr>
                        <a:lnSpc>
                          <a:spcPct val="115000"/>
                        </a:lnSpc>
                      </a:pPr>
                      <a:endParaRPr lang="en-GB" sz="2400" kern="100">
                        <a:solidFill>
                          <a:schemeClr val="tx1"/>
                        </a:solidFill>
                        <a:effectLst/>
                        <a:latin typeface="Rockwell" panose="020606030202050204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9:30-11:00</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11:00-11:15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11:15-12:45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12:45-13:45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13:45-15:15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15:15:15:00</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15:30-17:00</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EVENING</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808147"/>
                  </a:ext>
                </a:extLst>
              </a:tr>
              <a:tr h="548005">
                <a:tc>
                  <a:txBody>
                    <a:bodyPr/>
                    <a:lstStyle/>
                    <a:p>
                      <a:pPr algn="ctr">
                        <a:lnSpc>
                          <a:spcPct val="115000"/>
                        </a:lnSpc>
                        <a:spcAft>
                          <a:spcPts val="800"/>
                        </a:spcAft>
                      </a:pPr>
                      <a:r>
                        <a:rPr lang="en-US" sz="1600" kern="100">
                          <a:solidFill>
                            <a:schemeClr val="tx1"/>
                          </a:solidFill>
                          <a:effectLst/>
                          <a:latin typeface="Rockwell" panose="02060603020205020403" pitchFamily="18" charset="0"/>
                        </a:rPr>
                        <a:t>Monday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lnSpc>
                          <a:spcPct val="115000"/>
                        </a:lnSpc>
                        <a:spcAft>
                          <a:spcPts val="800"/>
                        </a:spcAft>
                      </a:pPr>
                      <a:r>
                        <a:rPr lang="en-US" sz="1600" kern="100">
                          <a:solidFill>
                            <a:schemeClr val="tx1"/>
                          </a:solidFill>
                          <a:effectLst/>
                          <a:latin typeface="Rockwell" panose="02060603020205020403" pitchFamily="18" charset="0"/>
                        </a:rPr>
                        <a:t>JOURNEY TO FAIRTHORNE MANOR</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LUNCH</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1</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BREAK</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endParaRPr lang="en-GB" sz="2400" kern="100">
                        <a:solidFill>
                          <a:schemeClr val="tx1"/>
                        </a:solidFill>
                        <a:effectLst/>
                        <a:latin typeface="Rockwell" panose="020606030202050204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WATER ACTIVITY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6373925"/>
                  </a:ext>
                </a:extLst>
              </a:tr>
              <a:tr h="548005">
                <a:tc>
                  <a:txBody>
                    <a:bodyPr/>
                    <a:lstStyle/>
                    <a:p>
                      <a:pPr algn="ctr">
                        <a:lnSpc>
                          <a:spcPct val="115000"/>
                        </a:lnSpc>
                        <a:spcAft>
                          <a:spcPts val="800"/>
                        </a:spcAft>
                      </a:pPr>
                      <a:r>
                        <a:rPr lang="en-US" sz="1600" kern="100">
                          <a:solidFill>
                            <a:schemeClr val="tx1"/>
                          </a:solidFill>
                          <a:effectLst/>
                          <a:latin typeface="Rockwell" panose="02060603020205020403" pitchFamily="18" charset="0"/>
                        </a:rPr>
                        <a:t>Tuesday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2</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BREAK</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3</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LUNCH</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4</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BREAK</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ACTIVITY 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CAMPFIRE</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2225072"/>
                  </a:ext>
                </a:extLst>
              </a:tr>
              <a:tr h="548005">
                <a:tc>
                  <a:txBody>
                    <a:bodyPr/>
                    <a:lstStyle/>
                    <a:p>
                      <a:pPr algn="ctr">
                        <a:lnSpc>
                          <a:spcPct val="115000"/>
                        </a:lnSpc>
                        <a:spcAft>
                          <a:spcPts val="800"/>
                        </a:spcAft>
                      </a:pPr>
                      <a:r>
                        <a:rPr lang="en-US" sz="1600" kern="100">
                          <a:solidFill>
                            <a:schemeClr val="tx1"/>
                          </a:solidFill>
                          <a:effectLst/>
                          <a:latin typeface="Rockwell" panose="02060603020205020403" pitchFamily="18" charset="0"/>
                        </a:rPr>
                        <a:t>Wednesday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6</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PACK UP TENTS</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6">
                  <a:txBody>
                    <a:bodyPr/>
                    <a:lstStyle/>
                    <a:p>
                      <a:pPr algn="ctr">
                        <a:lnSpc>
                          <a:spcPct val="115000"/>
                        </a:lnSpc>
                        <a:spcAft>
                          <a:spcPts val="800"/>
                        </a:spcAft>
                      </a:pPr>
                      <a:r>
                        <a:rPr lang="en-US" sz="1600" kern="100" dirty="0">
                          <a:solidFill>
                            <a:schemeClr val="tx1"/>
                          </a:solidFill>
                          <a:effectLst/>
                          <a:latin typeface="Rockwell" panose="02060603020205020403" pitchFamily="18" charset="0"/>
                        </a:rPr>
                        <a:t>DEPART FAIRTHORNE MANOR</a:t>
                      </a:r>
                      <a:endParaRPr lang="en-GB" sz="2400" kern="100" dirty="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8488688"/>
                  </a:ext>
                </a:extLst>
              </a:tr>
            </a:tbl>
          </a:graphicData>
        </a:graphic>
      </p:graphicFrame>
    </p:spTree>
    <p:extLst>
      <p:ext uri="{BB962C8B-B14F-4D97-AF65-F5344CB8AC3E}">
        <p14:creationId xmlns:p14="http://schemas.microsoft.com/office/powerpoint/2010/main" val="307544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13411" y="241396"/>
            <a:ext cx="5882589" cy="852025"/>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Venue </a:t>
            </a:r>
          </a:p>
        </p:txBody>
      </p:sp>
      <p:sp>
        <p:nvSpPr>
          <p:cNvPr id="6" name="Rectangle 3"/>
          <p:cNvSpPr txBox="1">
            <a:spLocks noChangeArrowheads="1"/>
          </p:cNvSpPr>
          <p:nvPr/>
        </p:nvSpPr>
        <p:spPr>
          <a:xfrm>
            <a:off x="213411" y="1407325"/>
            <a:ext cx="4043363" cy="851352"/>
          </a:xfrm>
          <a:prstGeom prst="rect">
            <a:avLst/>
          </a:prstGeom>
          <a:solidFill>
            <a:schemeClr val="bg1">
              <a:alpha val="61000"/>
            </a:schemeClr>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Fairthorne Manor, YMCA, Southampton SO30 2GH</a:t>
            </a:r>
          </a:p>
        </p:txBody>
      </p:sp>
      <p:pic>
        <p:nvPicPr>
          <p:cNvPr id="2050" name="Picture 2" descr="Venue Hire | YMCA Fairthorne Group">
            <a:extLst>
              <a:ext uri="{FF2B5EF4-FFF2-40B4-BE49-F238E27FC236}">
                <a16:creationId xmlns:a16="http://schemas.microsoft.com/office/drawing/2014/main" id="{8BDFC946-FC8A-9D31-EE0C-C20E2F616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4840" y="241396"/>
            <a:ext cx="3515360" cy="2636520"/>
          </a:xfrm>
          <a:prstGeom prst="rect">
            <a:avLst/>
          </a:prstGeom>
          <a:noFill/>
          <a:effectLst>
            <a:outerShdw blurRad="1270000"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2052" name="Picture 4" descr="Ymca Fairthorne Manor Campsite , Southampton Campsites, Hampshire">
            <a:extLst>
              <a:ext uri="{FF2B5EF4-FFF2-40B4-BE49-F238E27FC236}">
                <a16:creationId xmlns:a16="http://schemas.microsoft.com/office/drawing/2014/main" id="{BB9824CA-73D4-51F4-169F-A0952F59D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200" y="2198745"/>
            <a:ext cx="3515360" cy="2636520"/>
          </a:xfrm>
          <a:prstGeom prst="rect">
            <a:avLst/>
          </a:prstGeom>
          <a:noFill/>
          <a:effectLst>
            <a:outerShdw blurRad="1237439"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2054" name="Picture 6" descr="YMCA Fairthorne Manor Family Park and Campsite, Southampton, Hampshire |  Pitchup.com">
            <a:extLst>
              <a:ext uri="{FF2B5EF4-FFF2-40B4-BE49-F238E27FC236}">
                <a16:creationId xmlns:a16="http://schemas.microsoft.com/office/drawing/2014/main" id="{4CB2A346-3984-19D1-ED43-F8BD8F976A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1332" y="4147724"/>
            <a:ext cx="3291840" cy="2468880"/>
          </a:xfrm>
          <a:prstGeom prst="rect">
            <a:avLst/>
          </a:prstGeom>
          <a:noFill/>
          <a:effectLst>
            <a:outerShdw blurRad="1267846"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EE6FCE42-6150-85E4-CFD0-98A433088735}"/>
              </a:ext>
            </a:extLst>
          </p:cNvPr>
          <p:cNvSpPr txBox="1">
            <a:spLocks noChangeArrowheads="1"/>
          </p:cNvSpPr>
          <p:nvPr/>
        </p:nvSpPr>
        <p:spPr>
          <a:xfrm>
            <a:off x="213411" y="2665652"/>
            <a:ext cx="5044389" cy="1245947"/>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Tents are semi-permanent, with solid floors. They sleep maximum of 6 and can be stood up in!</a:t>
            </a:r>
          </a:p>
        </p:txBody>
      </p:sp>
      <p:sp>
        <p:nvSpPr>
          <p:cNvPr id="3" name="Rectangle 3">
            <a:extLst>
              <a:ext uri="{FF2B5EF4-FFF2-40B4-BE49-F238E27FC236}">
                <a16:creationId xmlns:a16="http://schemas.microsoft.com/office/drawing/2014/main" id="{6F2BF182-4FE5-A46A-05C4-A6E8C5EBA307}"/>
              </a:ext>
            </a:extLst>
          </p:cNvPr>
          <p:cNvSpPr txBox="1">
            <a:spLocks noChangeArrowheads="1"/>
          </p:cNvSpPr>
          <p:nvPr/>
        </p:nvSpPr>
        <p:spPr>
          <a:xfrm>
            <a:off x="236245" y="4212291"/>
            <a:ext cx="5044389" cy="969309"/>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Purpose built shower and toilet blocks adjacent to our camp.</a:t>
            </a:r>
          </a:p>
        </p:txBody>
      </p:sp>
      <p:sp>
        <p:nvSpPr>
          <p:cNvPr id="4" name="Rectangle 3">
            <a:extLst>
              <a:ext uri="{FF2B5EF4-FFF2-40B4-BE49-F238E27FC236}">
                <a16:creationId xmlns:a16="http://schemas.microsoft.com/office/drawing/2014/main" id="{B9DA5265-C9B9-3E14-10BC-4AB0A683FA15}"/>
              </a:ext>
            </a:extLst>
          </p:cNvPr>
          <p:cNvSpPr txBox="1">
            <a:spLocks noChangeArrowheads="1"/>
          </p:cNvSpPr>
          <p:nvPr/>
        </p:nvSpPr>
        <p:spPr>
          <a:xfrm>
            <a:off x="213410" y="5450675"/>
            <a:ext cx="5044389" cy="556425"/>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Meals served in their canteen.</a:t>
            </a:r>
          </a:p>
        </p:txBody>
      </p:sp>
    </p:spTree>
    <p:extLst>
      <p:ext uri="{BB962C8B-B14F-4D97-AF65-F5344CB8AC3E}">
        <p14:creationId xmlns:p14="http://schemas.microsoft.com/office/powerpoint/2010/main" val="50802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6984" y="385543"/>
            <a:ext cx="3527316" cy="918391"/>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Kit List</a:t>
            </a:r>
          </a:p>
        </p:txBody>
      </p:sp>
      <p:graphicFrame>
        <p:nvGraphicFramePr>
          <p:cNvPr id="2" name="Table 1"/>
          <p:cNvGraphicFramePr>
            <a:graphicFrameLocks noGrp="1"/>
          </p:cNvGraphicFramePr>
          <p:nvPr>
            <p:extLst>
              <p:ext uri="{D42A27DB-BD31-4B8C-83A1-F6EECF244321}">
                <p14:modId xmlns:p14="http://schemas.microsoft.com/office/powerpoint/2010/main" val="1742523486"/>
              </p:ext>
            </p:extLst>
          </p:nvPr>
        </p:nvGraphicFramePr>
        <p:xfrm>
          <a:off x="499420" y="2043011"/>
          <a:ext cx="4339279" cy="4693920"/>
        </p:xfrm>
        <a:graphic>
          <a:graphicData uri="http://schemas.openxmlformats.org/drawingml/2006/table">
            <a:tbl>
              <a:tblPr firstRow="1" firstCol="1" bandRow="1">
                <a:tableStyleId>{5940675A-B579-460E-94D1-54222C63F5DA}</a:tableStyleId>
              </a:tblPr>
              <a:tblGrid>
                <a:gridCol w="4339279">
                  <a:extLst>
                    <a:ext uri="{9D8B030D-6E8A-4147-A177-3AD203B41FA5}">
                      <a16:colId xmlns:a16="http://schemas.microsoft.com/office/drawing/2014/main" val="20000"/>
                    </a:ext>
                  </a:extLst>
                </a:gridCol>
              </a:tblGrid>
              <a:tr h="40962">
                <a:tc>
                  <a:txBody>
                    <a:bodyPr/>
                    <a:lstStyle/>
                    <a:p>
                      <a:pPr marL="0" marR="0">
                        <a:spcBef>
                          <a:spcPts val="0"/>
                        </a:spcBef>
                        <a:spcAft>
                          <a:spcPts val="0"/>
                        </a:spcAft>
                      </a:pPr>
                      <a:r>
                        <a:rPr lang="en-US" sz="2800" b="1" u="sng" dirty="0">
                          <a:effectLst/>
                        </a:rPr>
                        <a:t>Clothing</a:t>
                      </a:r>
                      <a:endParaRPr lang="en-US" sz="2800" b="1"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800" b="0" dirty="0">
                          <a:effectLst/>
                        </a:rPr>
                        <a:t>Comfy trainers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Swimming gear and towel</a:t>
                      </a:r>
                    </a:p>
                  </a:txBody>
                  <a:tcPr marL="68580" marR="68580" marT="0" marB="0">
                    <a:solidFill>
                      <a:schemeClr val="bg1"/>
                    </a:solidFill>
                  </a:tcPr>
                </a:tc>
                <a:extLst>
                  <a:ext uri="{0D108BD9-81ED-4DB2-BD59-A6C34878D82A}">
                    <a16:rowId xmlns:a16="http://schemas.microsoft.com/office/drawing/2014/main" val="100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Old shoes/water shoes</a:t>
                      </a:r>
                    </a:p>
                  </a:txBody>
                  <a:tcPr marL="68580" marR="68580" marT="0" marB="0">
                    <a:solidFill>
                      <a:schemeClr val="bg1"/>
                    </a:solidFill>
                  </a:tcPr>
                </a:tc>
                <a:extLst>
                  <a:ext uri="{0D108BD9-81ED-4DB2-BD59-A6C34878D82A}">
                    <a16:rowId xmlns:a16="http://schemas.microsoft.com/office/drawing/2014/main" val="3423311026"/>
                  </a:ext>
                </a:extLst>
              </a:tr>
              <a:tr h="315697">
                <a:tc>
                  <a:txBody>
                    <a:bodyPr/>
                    <a:lstStyle/>
                    <a:p>
                      <a:pPr marL="0" marR="0">
                        <a:spcBef>
                          <a:spcPts val="0"/>
                        </a:spcBef>
                        <a:spcAft>
                          <a:spcPts val="0"/>
                        </a:spcAft>
                      </a:pPr>
                      <a:r>
                        <a:rPr lang="en-US" sz="2800" b="0" dirty="0">
                          <a:effectLst/>
                        </a:rPr>
                        <a:t>Waterproof jacket</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800" b="0" dirty="0">
                          <a:effectLst/>
                        </a:rPr>
                        <a:t>Shorts/jeans/trousers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T-shirts/tops</a:t>
                      </a:r>
                    </a:p>
                  </a:txBody>
                  <a:tcPr marL="68580" marR="68580" marT="0" marB="0">
                    <a:solidFill>
                      <a:schemeClr val="bg1"/>
                    </a:solidFill>
                  </a:tcPr>
                </a:tc>
                <a:extLst>
                  <a:ext uri="{0D108BD9-81ED-4DB2-BD59-A6C34878D82A}">
                    <a16:rowId xmlns:a16="http://schemas.microsoft.com/office/drawing/2014/main" val="10750979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Sun hat/sun glasses</a:t>
                      </a:r>
                    </a:p>
                  </a:txBody>
                  <a:tcPr marL="68580" marR="68580" marT="0" marB="0">
                    <a:solidFill>
                      <a:schemeClr val="bg1"/>
                    </a:solidFill>
                  </a:tcPr>
                </a:tc>
                <a:extLst>
                  <a:ext uri="{0D108BD9-81ED-4DB2-BD59-A6C34878D82A}">
                    <a16:rowId xmlns:a16="http://schemas.microsoft.com/office/drawing/2014/main" val="1000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A warm jumper</a:t>
                      </a:r>
                    </a:p>
                  </a:txBody>
                  <a:tcPr marL="68580" marR="68580" marT="0" marB="0">
                    <a:solidFill>
                      <a:schemeClr val="bg1"/>
                    </a:solidFill>
                  </a:tcPr>
                </a:tc>
                <a:extLst>
                  <a:ext uri="{0D108BD9-81ED-4DB2-BD59-A6C34878D82A}">
                    <a16:rowId xmlns:a16="http://schemas.microsoft.com/office/drawing/2014/main" val="10007"/>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Change of socks/underwear</a:t>
                      </a:r>
                    </a:p>
                  </a:txBody>
                  <a:tcPr marL="68580" marR="68580" marT="0" marB="0">
                    <a:solidFill>
                      <a:schemeClr val="bg1"/>
                    </a:solidFill>
                  </a:tcPr>
                </a:tc>
                <a:extLst>
                  <a:ext uri="{0D108BD9-81ED-4DB2-BD59-A6C34878D82A}">
                    <a16:rowId xmlns:a16="http://schemas.microsoft.com/office/drawing/2014/main" val="21965154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Torch</a:t>
                      </a:r>
                    </a:p>
                  </a:txBody>
                  <a:tcPr marL="68580" marR="68580" marT="0" marB="0">
                    <a:solidFill>
                      <a:schemeClr val="bg1"/>
                    </a:solidFill>
                  </a:tcPr>
                </a:tc>
                <a:extLst>
                  <a:ext uri="{0D108BD9-81ED-4DB2-BD59-A6C34878D82A}">
                    <a16:rowId xmlns:a16="http://schemas.microsoft.com/office/drawing/2014/main" val="1195500583"/>
                  </a:ext>
                </a:extLst>
              </a:tr>
            </a:tbl>
          </a:graphicData>
        </a:graphic>
      </p:graphicFrame>
      <p:graphicFrame>
        <p:nvGraphicFramePr>
          <p:cNvPr id="3" name="Table 2">
            <a:extLst>
              <a:ext uri="{FF2B5EF4-FFF2-40B4-BE49-F238E27FC236}">
                <a16:creationId xmlns:a16="http://schemas.microsoft.com/office/drawing/2014/main" id="{0C06A168-31A1-6DC9-2F25-0E937CB1B37B}"/>
              </a:ext>
            </a:extLst>
          </p:cNvPr>
          <p:cNvGraphicFramePr>
            <a:graphicFrameLocks noGrp="1"/>
          </p:cNvGraphicFramePr>
          <p:nvPr>
            <p:extLst>
              <p:ext uri="{D42A27DB-BD31-4B8C-83A1-F6EECF244321}">
                <p14:modId xmlns:p14="http://schemas.microsoft.com/office/powerpoint/2010/main" val="2014268922"/>
              </p:ext>
            </p:extLst>
          </p:nvPr>
        </p:nvGraphicFramePr>
        <p:xfrm>
          <a:off x="5287320" y="2043011"/>
          <a:ext cx="5620166" cy="4267200"/>
        </p:xfrm>
        <a:graphic>
          <a:graphicData uri="http://schemas.openxmlformats.org/drawingml/2006/table">
            <a:tbl>
              <a:tblPr firstRow="1" firstCol="1" bandRow="1">
                <a:tableStyleId>{5940675A-B579-460E-94D1-54222C63F5DA}</a:tableStyleId>
              </a:tblPr>
              <a:tblGrid>
                <a:gridCol w="5620166">
                  <a:extLst>
                    <a:ext uri="{9D8B030D-6E8A-4147-A177-3AD203B41FA5}">
                      <a16:colId xmlns:a16="http://schemas.microsoft.com/office/drawing/2014/main" val="20000"/>
                    </a:ext>
                  </a:extLst>
                </a:gridCol>
              </a:tblGrid>
              <a:tr h="294111">
                <a:tc>
                  <a:txBody>
                    <a:bodyPr/>
                    <a:lstStyle/>
                    <a:p>
                      <a:pPr marL="0" marR="0">
                        <a:spcBef>
                          <a:spcPts val="0"/>
                        </a:spcBef>
                        <a:spcAft>
                          <a:spcPts val="0"/>
                        </a:spcAft>
                      </a:pPr>
                      <a:r>
                        <a:rPr lang="en-US" sz="2800" b="1" u="sng" dirty="0">
                          <a:effectLst/>
                        </a:rPr>
                        <a:t>Other</a:t>
                      </a:r>
                      <a:endParaRPr lang="en-US" sz="2800" b="1"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Toiletries</a:t>
                      </a:r>
                    </a:p>
                  </a:txBody>
                  <a:tcPr marL="68580" marR="68580" marT="0" marB="0">
                    <a:solidFill>
                      <a:schemeClr val="bg1"/>
                    </a:solidFill>
                  </a:tcPr>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Bath towel</a:t>
                      </a:r>
                    </a:p>
                  </a:txBody>
                  <a:tcPr marL="68580" marR="68580" marT="0" marB="0">
                    <a:solidFill>
                      <a:schemeClr val="bg1"/>
                    </a:solidFill>
                  </a:tcPr>
                </a:tc>
                <a:extLst>
                  <a:ext uri="{0D108BD9-81ED-4DB2-BD59-A6C34878D82A}">
                    <a16:rowId xmlns:a16="http://schemas.microsoft.com/office/drawing/2014/main" val="10002"/>
                  </a:ext>
                </a:extLst>
              </a:tr>
              <a:tr h="315697">
                <a:tc>
                  <a:txBody>
                    <a:bodyPr/>
                    <a:lstStyle/>
                    <a:p>
                      <a:pPr marL="0" marR="0">
                        <a:spcBef>
                          <a:spcPts val="0"/>
                        </a:spcBef>
                        <a:spcAft>
                          <a:spcPts val="0"/>
                        </a:spcAft>
                      </a:pPr>
                      <a:r>
                        <a:rPr lang="en-US" sz="2800" b="0" dirty="0">
                          <a:effectLst/>
                          <a:latin typeface="Calibri" charset="0"/>
                          <a:ea typeface="Calibri" charset="0"/>
                          <a:cs typeface="Times New Roman" charset="0"/>
                        </a:rPr>
                        <a:t>Sun cream</a:t>
                      </a:r>
                    </a:p>
                  </a:txBody>
                  <a:tcPr marL="68580" marR="68580" marT="0" marB="0">
                    <a:solidFill>
                      <a:schemeClr val="bg1"/>
                    </a:solidFill>
                  </a:tcPr>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Refillable water bottle</a:t>
                      </a:r>
                    </a:p>
                  </a:txBody>
                  <a:tcPr marL="68580" marR="68580" marT="0" marB="0">
                    <a:solidFill>
                      <a:schemeClr val="bg1"/>
                    </a:solidFill>
                  </a:tcPr>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Sleeping bag</a:t>
                      </a:r>
                    </a:p>
                  </a:txBody>
                  <a:tcPr marL="68580" marR="68580" marT="0" marB="0">
                    <a:solidFill>
                      <a:schemeClr val="bg1"/>
                    </a:solidFill>
                  </a:tcPr>
                </a:tc>
                <a:extLst>
                  <a:ext uri="{0D108BD9-81ED-4DB2-BD59-A6C34878D82A}">
                    <a16:rowId xmlns:a16="http://schemas.microsoft.com/office/drawing/2014/main" val="15779830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Roll mat</a:t>
                      </a:r>
                    </a:p>
                  </a:txBody>
                  <a:tcPr marL="68580" marR="68580" marT="0" marB="0">
                    <a:solidFill>
                      <a:schemeClr val="bg1"/>
                    </a:solidFill>
                  </a:tcPr>
                </a:tc>
                <a:extLst>
                  <a:ext uri="{0D108BD9-81ED-4DB2-BD59-A6C34878D82A}">
                    <a16:rowId xmlns:a16="http://schemas.microsoft.com/office/drawing/2014/main" val="391374436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Snacks (no fizzy/energy drinks)</a:t>
                      </a:r>
                    </a:p>
                  </a:txBody>
                  <a:tcPr marL="68580" marR="68580" marT="0" marB="0">
                    <a:solidFill>
                      <a:schemeClr val="bg1"/>
                    </a:solidFill>
                  </a:tcPr>
                </a:tc>
                <a:extLst>
                  <a:ext uri="{0D108BD9-81ED-4DB2-BD59-A6C34878D82A}">
                    <a16:rowId xmlns:a16="http://schemas.microsoft.com/office/drawing/2014/main" val="21965154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Spending money</a:t>
                      </a:r>
                    </a:p>
                  </a:txBody>
                  <a:tcPr marL="68580" marR="68580" marT="0" marB="0">
                    <a:solidFill>
                      <a:schemeClr val="bg1"/>
                    </a:solidFill>
                  </a:tcPr>
                </a:tc>
                <a:extLst>
                  <a:ext uri="{0D108BD9-81ED-4DB2-BD59-A6C34878D82A}">
                    <a16:rowId xmlns:a16="http://schemas.microsoft.com/office/drawing/2014/main" val="683905889"/>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Ear defenders (if sensitive to noise)</a:t>
                      </a:r>
                    </a:p>
                  </a:txBody>
                  <a:tcPr marL="68580" marR="68580" marT="0" marB="0">
                    <a:solidFill>
                      <a:schemeClr val="bg1"/>
                    </a:solidFill>
                  </a:tcPr>
                </a:tc>
                <a:extLst>
                  <a:ext uri="{0D108BD9-81ED-4DB2-BD59-A6C34878D82A}">
                    <a16:rowId xmlns:a16="http://schemas.microsoft.com/office/drawing/2014/main" val="2515490129"/>
                  </a:ext>
                </a:extLst>
              </a:tr>
            </a:tbl>
          </a:graphicData>
        </a:graphic>
      </p:graphicFrame>
    </p:spTree>
    <p:extLst>
      <p:ext uri="{BB962C8B-B14F-4D97-AF65-F5344CB8AC3E}">
        <p14:creationId xmlns:p14="http://schemas.microsoft.com/office/powerpoint/2010/main" val="2114829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2697" y="350838"/>
            <a:ext cx="7875478" cy="1027447"/>
          </a:xfrm>
          <a:noFill/>
          <a:ln>
            <a:noFill/>
          </a:ln>
        </p:spPr>
        <p:style>
          <a:lnRef idx="2">
            <a:schemeClr val="accent2"/>
          </a:lnRef>
          <a:fillRef idx="1">
            <a:schemeClr val="lt1"/>
          </a:fillRef>
          <a:effectRef idx="0">
            <a:schemeClr val="accent2"/>
          </a:effectRef>
          <a:fontRef idx="minor">
            <a:schemeClr val="dk1"/>
          </a:fontRef>
        </p:style>
        <p:txBody>
          <a:bodyPr>
            <a:normAutofit/>
          </a:bodyPr>
          <a:lstStyle/>
          <a:p>
            <a:r>
              <a:rPr lang="en-US" b="1" u="sng" dirty="0"/>
              <a:t>Medical &amp; Dietary Requirements</a:t>
            </a:r>
          </a:p>
        </p:txBody>
      </p:sp>
      <p:sp>
        <p:nvSpPr>
          <p:cNvPr id="6" name="Rectangle 3"/>
          <p:cNvSpPr>
            <a:spLocks noGrp="1" noChangeArrowheads="1"/>
          </p:cNvSpPr>
          <p:nvPr>
            <p:ph idx="1"/>
          </p:nvPr>
        </p:nvSpPr>
        <p:spPr>
          <a:xfrm>
            <a:off x="382697" y="1677570"/>
            <a:ext cx="9383603" cy="4937543"/>
          </a:xfrm>
          <a:solidFill>
            <a:schemeClr val="bg1">
              <a:alpha val="58000"/>
            </a:schemeClr>
          </a:solidFill>
        </p:spPr>
        <p:txBody>
          <a:bodyPr vert="horz" lIns="91440" tIns="45720" rIns="91440" bIns="45720" rtlCol="0" anchor="t">
            <a:normAutofit/>
          </a:bodyPr>
          <a:lstStyle/>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All medical and dietary requirements must be up-to-date. If you do not think the school has the most up-to-date information, contact </a:t>
            </a:r>
            <a:r>
              <a:rPr lang="en-US" sz="1800" kern="100" dirty="0" err="1">
                <a:effectLst/>
                <a:latin typeface="Rockwell" panose="02060603020205020403" pitchFamily="18" charset="0"/>
                <a:ea typeface="Aptos" panose="020B0004020202020204" pitchFamily="34" charset="0"/>
                <a:cs typeface="Times New Roman" panose="02020603050405020304" pitchFamily="18" charset="0"/>
              </a:rPr>
              <a:t>Ms</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a:t>
            </a:r>
            <a:r>
              <a:rPr lang="en-US" sz="1800" kern="100" dirty="0" err="1">
                <a:effectLst/>
                <a:latin typeface="Rockwell" panose="02060603020205020403" pitchFamily="18" charset="0"/>
                <a:ea typeface="Aptos" panose="020B0004020202020204" pitchFamily="34" charset="0"/>
                <a:cs typeface="Times New Roman" panose="02020603050405020304" pitchFamily="18" charset="0"/>
              </a:rPr>
              <a:t>Marinova</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lmarinova@downlands.org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to update Reception.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Students should not travel with any medication on them.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Staff will be travelling with school stock of paracetamol, ibuprofen, antihistamine and </a:t>
            </a:r>
            <a:r>
              <a:rPr lang="en-US" sz="1800" kern="100" dirty="0" err="1">
                <a:effectLst/>
                <a:latin typeface="Rockwell" panose="02060603020205020403" pitchFamily="18" charset="0"/>
                <a:ea typeface="Aptos" panose="020B0004020202020204" pitchFamily="34" charset="0"/>
                <a:cs typeface="Times New Roman" panose="02020603050405020304" pitchFamily="18" charset="0"/>
              </a:rPr>
              <a:t>Kwells</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Travel Sickness tablets.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If your child must take another prescription or over the counter medication, they you should have already alerted us to this via the survey sent out in May.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Staff will not be able to give any medication without this survey being completed. If you have not filled it in, please do so ASAP by the QR code below.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altLang="en-US" sz="2400" dirty="0"/>
          </a:p>
        </p:txBody>
      </p:sp>
      <p:pic>
        <p:nvPicPr>
          <p:cNvPr id="2" name="Picture 1">
            <a:extLst>
              <a:ext uri="{FF2B5EF4-FFF2-40B4-BE49-F238E27FC236}">
                <a16:creationId xmlns:a16="http://schemas.microsoft.com/office/drawing/2014/main" id="{21857436-BF80-CAD9-494F-D59A211ABB4F}"/>
              </a:ext>
            </a:extLst>
          </p:cNvPr>
          <p:cNvPicPr>
            <a:picLocks noChangeAspect="1"/>
          </p:cNvPicPr>
          <p:nvPr/>
        </p:nvPicPr>
        <p:blipFill>
          <a:blip r:embed="rId3"/>
          <a:stretch>
            <a:fillRect/>
          </a:stretch>
        </p:blipFill>
        <p:spPr>
          <a:xfrm>
            <a:off x="9507082" y="599022"/>
            <a:ext cx="2579113" cy="2589021"/>
          </a:xfrm>
          <a:prstGeom prst="rect">
            <a:avLst/>
          </a:prstGeom>
        </p:spPr>
      </p:pic>
    </p:spTree>
    <p:extLst>
      <p:ext uri="{BB962C8B-B14F-4D97-AF65-F5344CB8AC3E}">
        <p14:creationId xmlns:p14="http://schemas.microsoft.com/office/powerpoint/2010/main" val="40661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609" y="1373497"/>
            <a:ext cx="11570091" cy="4111006"/>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solidFill>
                  <a:srgbClr val="1F1F1F"/>
                </a:solidFill>
              </a:rPr>
              <a:t>Pupils may need a small amount of money for the trip as there is a tuck shop we may access in the evenings. Please note we will monitor the amount of sugar being brought and that students will be fed well and do not need to access the tuck shop!</a:t>
            </a:r>
          </a:p>
          <a:p>
            <a:pPr marL="0" indent="0">
              <a:lnSpc>
                <a:spcPct val="100000"/>
              </a:lnSpc>
              <a:spcBef>
                <a:spcPts val="0"/>
              </a:spcBef>
              <a:buNone/>
              <a:defRPr/>
            </a:pPr>
            <a:endParaRPr lang="en-US" dirty="0">
              <a:solidFill>
                <a:srgbClr val="1F1F1F"/>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rgbClr val="1F1F1F"/>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rgbClr val="1F1F1F"/>
              </a:solidFill>
            </a:endParaRPr>
          </a:p>
          <a:p>
            <a:pPr marL="0" lvl="0" indent="0">
              <a:lnSpc>
                <a:spcPct val="100000"/>
              </a:lnSpc>
              <a:spcBef>
                <a:spcPts val="0"/>
              </a:spcBef>
              <a:buNone/>
            </a:pPr>
            <a:endParaRPr lang="en-GB" dirty="0">
              <a:solidFill>
                <a:schemeClr val="bg1"/>
              </a:solidFill>
            </a:endParaRPr>
          </a:p>
        </p:txBody>
      </p:sp>
      <p:sp>
        <p:nvSpPr>
          <p:cNvPr id="5" name="Title 1"/>
          <p:cNvSpPr>
            <a:spLocks noGrp="1"/>
          </p:cNvSpPr>
          <p:nvPr>
            <p:ph type="title"/>
          </p:nvPr>
        </p:nvSpPr>
        <p:spPr>
          <a:xfrm>
            <a:off x="126609" y="365125"/>
            <a:ext cx="3527316" cy="935169"/>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Money</a:t>
            </a:r>
          </a:p>
        </p:txBody>
      </p:sp>
    </p:spTree>
    <p:extLst>
      <p:ext uri="{BB962C8B-B14F-4D97-AF65-F5344CB8AC3E}">
        <p14:creationId xmlns:p14="http://schemas.microsoft.com/office/powerpoint/2010/main" val="735946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1039</TotalTime>
  <Words>773</Words>
  <Application>Microsoft Office PowerPoint</Application>
  <PresentationFormat>Widescreen</PresentationFormat>
  <Paragraphs>138</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Calibri Light</vt:lpstr>
      <vt:lpstr>Rockwell</vt:lpstr>
      <vt:lpstr>Office Theme</vt:lpstr>
      <vt:lpstr>PowerPoint Presentation</vt:lpstr>
      <vt:lpstr>Staff</vt:lpstr>
      <vt:lpstr>PowerPoint Presentation</vt:lpstr>
      <vt:lpstr>PowerPoint Presentation</vt:lpstr>
      <vt:lpstr>PowerPoint Presentation</vt:lpstr>
      <vt:lpstr>Venue </vt:lpstr>
      <vt:lpstr>Kit List</vt:lpstr>
      <vt:lpstr>Medical &amp; Dietary Requirements</vt:lpstr>
      <vt:lpstr>Money</vt:lpstr>
      <vt:lpstr>Rules</vt:lpstr>
      <vt:lpstr>Phones</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Smith</dc:creator>
  <cp:lastModifiedBy>Matt Smith</cp:lastModifiedBy>
  <cp:revision>185</cp:revision>
  <cp:lastPrinted>2019-02-12T11:59:37Z</cp:lastPrinted>
  <dcterms:created xsi:type="dcterms:W3CDTF">2018-02-12T16:34:01Z</dcterms:created>
  <dcterms:modified xsi:type="dcterms:W3CDTF">2026-05-18T08:37:00Z</dcterms:modified>
</cp:coreProperties>
</file>