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61" r:id="rId4"/>
    <p:sldId id="263" r:id="rId5"/>
    <p:sldId id="262" r:id="rId6"/>
    <p:sldId id="264" r:id="rId7"/>
    <p:sldId id="267" r:id="rId8"/>
    <p:sldId id="258" r:id="rId9"/>
    <p:sldId id="266"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2"/>
  </p:normalViewPr>
  <p:slideViewPr>
    <p:cSldViewPr snapToGrid="0">
      <p:cViewPr varScale="1">
        <p:scale>
          <a:sx n="50" d="100"/>
          <a:sy n="50" d="100"/>
        </p:scale>
        <p:origin x="101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Ludnow" userId="359bbc88-c95c-4e66-b467-643937f56553" providerId="ADAL" clId="{5D803F7B-3F9B-4831-A364-977D557C4C7A}"/>
    <pc:docChg chg="custSel addSld modSld">
      <pc:chgData name="Anna Ludnow" userId="359bbc88-c95c-4e66-b467-643937f56553" providerId="ADAL" clId="{5D803F7B-3F9B-4831-A364-977D557C4C7A}" dt="2026-07-14T10:12:57.414" v="1352" actId="1076"/>
      <pc:docMkLst>
        <pc:docMk/>
      </pc:docMkLst>
      <pc:sldChg chg="modSp mod">
        <pc:chgData name="Anna Ludnow" userId="359bbc88-c95c-4e66-b467-643937f56553" providerId="ADAL" clId="{5D803F7B-3F9B-4831-A364-977D557C4C7A}" dt="2026-07-14T10:11:27.069" v="1327" actId="2711"/>
        <pc:sldMkLst>
          <pc:docMk/>
          <pc:sldMk cId="2667111683" sldId="264"/>
        </pc:sldMkLst>
        <pc:spChg chg="mod">
          <ac:chgData name="Anna Ludnow" userId="359bbc88-c95c-4e66-b467-643937f56553" providerId="ADAL" clId="{5D803F7B-3F9B-4831-A364-977D557C4C7A}" dt="2026-07-14T10:11:27.069" v="1327" actId="2711"/>
          <ac:spMkLst>
            <pc:docMk/>
            <pc:sldMk cId="2667111683" sldId="264"/>
            <ac:spMk id="5" creationId="{E078946F-84C4-69BA-48A7-759CB5307A00}"/>
          </ac:spMkLst>
        </pc:spChg>
        <pc:spChg chg="mod">
          <ac:chgData name="Anna Ludnow" userId="359bbc88-c95c-4e66-b467-643937f56553" providerId="ADAL" clId="{5D803F7B-3F9B-4831-A364-977D557C4C7A}" dt="2026-07-14T10:11:10.542" v="1326" actId="2711"/>
          <ac:spMkLst>
            <pc:docMk/>
            <pc:sldMk cId="2667111683" sldId="264"/>
            <ac:spMk id="6" creationId="{21C56685-7850-59F6-445A-328002210B9F}"/>
          </ac:spMkLst>
        </pc:spChg>
      </pc:sldChg>
      <pc:sldChg chg="modSp mod">
        <pc:chgData name="Anna Ludnow" userId="359bbc88-c95c-4e66-b467-643937f56553" providerId="ADAL" clId="{5D803F7B-3F9B-4831-A364-977D557C4C7A}" dt="2026-07-14T09:41:42.052" v="5" actId="20577"/>
        <pc:sldMkLst>
          <pc:docMk/>
          <pc:sldMk cId="4140313852" sldId="265"/>
        </pc:sldMkLst>
        <pc:spChg chg="mod">
          <ac:chgData name="Anna Ludnow" userId="359bbc88-c95c-4e66-b467-643937f56553" providerId="ADAL" clId="{5D803F7B-3F9B-4831-A364-977D557C4C7A}" dt="2026-07-14T09:41:42.052" v="5" actId="20577"/>
          <ac:spMkLst>
            <pc:docMk/>
            <pc:sldMk cId="4140313852" sldId="265"/>
            <ac:spMk id="3" creationId="{D82A244B-6A42-6381-B7A0-D6BEC59A4564}"/>
          </ac:spMkLst>
        </pc:spChg>
      </pc:sldChg>
      <pc:sldChg chg="modSp mod">
        <pc:chgData name="Anna Ludnow" userId="359bbc88-c95c-4e66-b467-643937f56553" providerId="ADAL" clId="{5D803F7B-3F9B-4831-A364-977D557C4C7A}" dt="2026-07-14T09:45:14.049" v="241" actId="20577"/>
        <pc:sldMkLst>
          <pc:docMk/>
          <pc:sldMk cId="2449992964" sldId="266"/>
        </pc:sldMkLst>
        <pc:spChg chg="mod">
          <ac:chgData name="Anna Ludnow" userId="359bbc88-c95c-4e66-b467-643937f56553" providerId="ADAL" clId="{5D803F7B-3F9B-4831-A364-977D557C4C7A}" dt="2026-07-14T09:45:14.049" v="241" actId="20577"/>
          <ac:spMkLst>
            <pc:docMk/>
            <pc:sldMk cId="2449992964" sldId="266"/>
            <ac:spMk id="3" creationId="{0F4CB3AC-2B2F-26D6-3287-AD7207A028E0}"/>
          </ac:spMkLst>
        </pc:spChg>
      </pc:sldChg>
      <pc:sldChg chg="addSp delSp modSp new mod">
        <pc:chgData name="Anna Ludnow" userId="359bbc88-c95c-4e66-b467-643937f56553" providerId="ADAL" clId="{5D803F7B-3F9B-4831-A364-977D557C4C7A}" dt="2026-07-14T10:12:57.414" v="1352" actId="1076"/>
        <pc:sldMkLst>
          <pc:docMk/>
          <pc:sldMk cId="272259339" sldId="267"/>
        </pc:sldMkLst>
        <pc:spChg chg="mod">
          <ac:chgData name="Anna Ludnow" userId="359bbc88-c95c-4e66-b467-643937f56553" providerId="ADAL" clId="{5D803F7B-3F9B-4831-A364-977D557C4C7A}" dt="2026-07-14T10:12:40.168" v="1349" actId="20577"/>
          <ac:spMkLst>
            <pc:docMk/>
            <pc:sldMk cId="272259339" sldId="267"/>
            <ac:spMk id="2" creationId="{22311553-41E2-3781-023F-5557BC7E4229}"/>
          </ac:spMkLst>
        </pc:spChg>
        <pc:spChg chg="del mod">
          <ac:chgData name="Anna Ludnow" userId="359bbc88-c95c-4e66-b467-643937f56553" providerId="ADAL" clId="{5D803F7B-3F9B-4831-A364-977D557C4C7A}" dt="2026-07-14T10:11:44.258" v="1328" actId="478"/>
          <ac:spMkLst>
            <pc:docMk/>
            <pc:sldMk cId="272259339" sldId="267"/>
            <ac:spMk id="3" creationId="{F808AB60-E573-BBFF-5311-7D65E17736C7}"/>
          </ac:spMkLst>
        </pc:spChg>
        <pc:spChg chg="add mod">
          <ac:chgData name="Anna Ludnow" userId="359bbc88-c95c-4e66-b467-643937f56553" providerId="ADAL" clId="{5D803F7B-3F9B-4831-A364-977D557C4C7A}" dt="2026-07-14T10:12:52.086" v="1350" actId="1076"/>
          <ac:spMkLst>
            <pc:docMk/>
            <pc:sldMk cId="272259339" sldId="267"/>
            <ac:spMk id="4" creationId="{9B157773-3726-8E25-3B6E-06081679BEB4}"/>
          </ac:spMkLst>
        </pc:spChg>
        <pc:spChg chg="add mod">
          <ac:chgData name="Anna Ludnow" userId="359bbc88-c95c-4e66-b467-643937f56553" providerId="ADAL" clId="{5D803F7B-3F9B-4831-A364-977D557C4C7A}" dt="2026-07-14T10:12:55.359" v="1351" actId="1076"/>
          <ac:spMkLst>
            <pc:docMk/>
            <pc:sldMk cId="272259339" sldId="267"/>
            <ac:spMk id="5" creationId="{7673C014-3045-1228-C5EB-2463835FE3D2}"/>
          </ac:spMkLst>
        </pc:spChg>
        <pc:spChg chg="add mod">
          <ac:chgData name="Anna Ludnow" userId="359bbc88-c95c-4e66-b467-643937f56553" providerId="ADAL" clId="{5D803F7B-3F9B-4831-A364-977D557C4C7A}" dt="2026-07-14T10:12:05.238" v="1331" actId="1076"/>
          <ac:spMkLst>
            <pc:docMk/>
            <pc:sldMk cId="272259339" sldId="267"/>
            <ac:spMk id="6" creationId="{59FD8D1B-07C5-F7F8-9435-7187A3479EF5}"/>
          </ac:spMkLst>
        </pc:spChg>
        <pc:spChg chg="add mod">
          <ac:chgData name="Anna Ludnow" userId="359bbc88-c95c-4e66-b467-643937f56553" providerId="ADAL" clId="{5D803F7B-3F9B-4831-A364-977D557C4C7A}" dt="2026-07-14T10:12:57.414" v="1352" actId="1076"/>
          <ac:spMkLst>
            <pc:docMk/>
            <pc:sldMk cId="272259339" sldId="267"/>
            <ac:spMk id="7" creationId="{AB6C75BB-53C0-9A5C-5045-B3141D8C5FEB}"/>
          </ac:spMkLst>
        </pc:spChg>
        <pc:spChg chg="add">
          <ac:chgData name="Anna Ludnow" userId="359bbc88-c95c-4e66-b467-643937f56553" providerId="ADAL" clId="{5D803F7B-3F9B-4831-A364-977D557C4C7A}" dt="2026-07-14T09:53:52.333" v="826" actId="11529"/>
          <ac:spMkLst>
            <pc:docMk/>
            <pc:sldMk cId="272259339" sldId="267"/>
            <ac:spMk id="8" creationId="{2B8F47B0-FAEC-FBA4-9466-47B4981C0920}"/>
          </ac:spMkLst>
        </pc:spChg>
        <pc:spChg chg="add mod">
          <ac:chgData name="Anna Ludnow" userId="359bbc88-c95c-4e66-b467-643937f56553" providerId="ADAL" clId="{5D803F7B-3F9B-4831-A364-977D557C4C7A}" dt="2026-07-14T10:12:19.929" v="1336" actId="14100"/>
          <ac:spMkLst>
            <pc:docMk/>
            <pc:sldMk cId="272259339" sldId="267"/>
            <ac:spMk id="9" creationId="{D4E9AC94-28AB-5F3F-83A7-FA1B74C969E1}"/>
          </ac:spMkLst>
        </pc:spChg>
        <pc:spChg chg="add mod">
          <ac:chgData name="Anna Ludnow" userId="359bbc88-c95c-4e66-b467-643937f56553" providerId="ADAL" clId="{5D803F7B-3F9B-4831-A364-977D557C4C7A}" dt="2026-07-14T10:11:53.727" v="1329" actId="1076"/>
          <ac:spMkLst>
            <pc:docMk/>
            <pc:sldMk cId="272259339" sldId="267"/>
            <ac:spMk id="10" creationId="{7DBDF9F1-3BD9-76E1-6386-49D3D377109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0070-A92E-50DD-6378-2A3D1522C0D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34EDE1A-626E-178A-671B-C286DC067F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D5B0EB-7CF1-1A2A-599A-B5DAC5C32CE6}"/>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FAC93C77-51FF-557F-83B2-62E02431D2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34D313-8F0C-F3C8-E553-F16CF34815BB}"/>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148640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5CD0-0114-07EE-EEF2-A37AADA18CF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D4744C-E79D-181C-5480-27C1D73835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9D666E-EBD3-CE29-B17B-FCFA2C478CA6}"/>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E5279322-B619-7C0E-1F22-741E9D0D8D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0CE0AE-53F0-1B0B-7175-710A0E718A95}"/>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114463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DB308-1CC4-2672-6C75-C82573B1243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9EAA07-0F78-E0BA-CE81-4055E2A177E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8401F0-5471-4290-9257-332A5A232A0D}"/>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A838B247-4976-B73E-A51B-34B75AF85A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5B4086-2256-83B4-77BE-E3398EACED58}"/>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2818189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7A75-974F-3556-F867-81905D5B0F7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F0AA0E5-C76D-5B12-9B06-3A1CA6E564C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F60078-21B7-90E5-8348-9147218174EF}"/>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13DB47C8-66A4-645B-60B6-5286B86791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ED25A-6B7C-FECC-AFE4-81945D8558EB}"/>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2230488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CADA6-5D57-14A9-EC2F-C9FFB79FDEE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482947-7931-E9ED-539A-D3D18E71C4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18EEEC1-9AE6-BB6E-735E-E5BCBC213BBA}"/>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CE190FC6-BBCA-7328-7B03-561D01E25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1E22D4-CE9D-9D72-3AE9-DFEB5F39CD79}"/>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94709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1E18D-195B-818A-A74F-CE0684FF5A3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08617F5-9E1A-6A86-B439-49C0A898830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885F439-1034-74E9-AF28-DA90FFD8A2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69B2A5C-E626-B9B7-0DBC-2390BDC804BA}"/>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6" name="Footer Placeholder 5">
            <a:extLst>
              <a:ext uri="{FF2B5EF4-FFF2-40B4-BE49-F238E27FC236}">
                <a16:creationId xmlns:a16="http://schemas.microsoft.com/office/drawing/2014/main" id="{9A0A256E-4584-DD89-18F3-A4E691A583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23A9C-9A4F-5277-B2DC-B4987AA20F82}"/>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1316598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8576-8582-4340-44CD-FB35088A851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65DA4C6-26C8-A35A-BF35-AF7A9397F6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715B192-1FCE-C76F-2042-F9D2C0740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9D7DD81-512F-57E8-5B08-C549B0D5D4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559A8FE-1729-8F9D-47CE-6EFD64D167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A6CB727-71AF-E229-4961-03C471D13F5F}"/>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8" name="Footer Placeholder 7">
            <a:extLst>
              <a:ext uri="{FF2B5EF4-FFF2-40B4-BE49-F238E27FC236}">
                <a16:creationId xmlns:a16="http://schemas.microsoft.com/office/drawing/2014/main" id="{C4CBA079-307C-3A5B-D366-7AFC5E21A8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FC2B44-4FF6-CC80-1A2C-C62354ACEEC2}"/>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134379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BFD74-A6CB-DA3F-9FA6-EBCAA4B2445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440EBE6-F1CD-7F1D-53BB-B6AA4B122AF7}"/>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4" name="Footer Placeholder 3">
            <a:extLst>
              <a:ext uri="{FF2B5EF4-FFF2-40B4-BE49-F238E27FC236}">
                <a16:creationId xmlns:a16="http://schemas.microsoft.com/office/drawing/2014/main" id="{57E2ED38-ED6C-312A-A1DE-3255BFC129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E2BE52-450B-659D-E855-C24E4D092569}"/>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407502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321AF2-5368-30BF-8B05-B26DAB872FC0}"/>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3" name="Footer Placeholder 2">
            <a:extLst>
              <a:ext uri="{FF2B5EF4-FFF2-40B4-BE49-F238E27FC236}">
                <a16:creationId xmlns:a16="http://schemas.microsoft.com/office/drawing/2014/main" id="{AB5F1626-44E6-25C5-C94E-9517EBB924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58E34A-5ABD-525A-FCD7-B84D43634C0B}"/>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201270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9E134-707D-AB1B-F15B-97C6C952C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DF838DE-F683-244E-C7BA-84A2B97750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B69453F-A912-5F40-09C0-E859AA42BE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F09B1-BB2C-EA87-381E-13F129443A0C}"/>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6" name="Footer Placeholder 5">
            <a:extLst>
              <a:ext uri="{FF2B5EF4-FFF2-40B4-BE49-F238E27FC236}">
                <a16:creationId xmlns:a16="http://schemas.microsoft.com/office/drawing/2014/main" id="{34FDC7C9-7F8B-757D-D72D-36B6C53FF6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99E039-905D-2449-F77D-57BB6B8B8D10}"/>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218747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5941-1DD0-6D28-7AF7-7AAEC8F4287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68B288C-94DD-7615-CB5D-A9845FF5ED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62453E-E1F1-3AE3-A902-62970D0B61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5188E8-888B-4BC1-875C-B1AFE4BA2264}"/>
              </a:ext>
            </a:extLst>
          </p:cNvPr>
          <p:cNvSpPr>
            <a:spLocks noGrp="1"/>
          </p:cNvSpPr>
          <p:nvPr>
            <p:ph type="dt" sz="half" idx="10"/>
          </p:nvPr>
        </p:nvSpPr>
        <p:spPr/>
        <p:txBody>
          <a:bodyPr/>
          <a:lstStyle/>
          <a:p>
            <a:fld id="{04FBDE19-9D17-3C4A-B325-A08E1978E85A}" type="datetimeFigureOut">
              <a:rPr lang="en-US" smtClean="0"/>
              <a:t>7/14/2026</a:t>
            </a:fld>
            <a:endParaRPr lang="en-US"/>
          </a:p>
        </p:txBody>
      </p:sp>
      <p:sp>
        <p:nvSpPr>
          <p:cNvPr id="6" name="Footer Placeholder 5">
            <a:extLst>
              <a:ext uri="{FF2B5EF4-FFF2-40B4-BE49-F238E27FC236}">
                <a16:creationId xmlns:a16="http://schemas.microsoft.com/office/drawing/2014/main" id="{8C467118-45E3-9F69-6ADA-9887230F0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86C5D3-11FA-5B33-6F5B-56614A79935C}"/>
              </a:ext>
            </a:extLst>
          </p:cNvPr>
          <p:cNvSpPr>
            <a:spLocks noGrp="1"/>
          </p:cNvSpPr>
          <p:nvPr>
            <p:ph type="sldNum" sz="quarter" idx="12"/>
          </p:nvPr>
        </p:nvSpPr>
        <p:spPr/>
        <p:txBody>
          <a:bodyPr/>
          <a:lstStyle/>
          <a:p>
            <a:fld id="{E5C46982-92BC-E64F-B2D0-7755D00E58A0}" type="slidenum">
              <a:rPr lang="en-US" smtClean="0"/>
              <a:t>‹#›</a:t>
            </a:fld>
            <a:endParaRPr lang="en-US"/>
          </a:p>
        </p:txBody>
      </p:sp>
    </p:spTree>
    <p:extLst>
      <p:ext uri="{BB962C8B-B14F-4D97-AF65-F5344CB8AC3E}">
        <p14:creationId xmlns:p14="http://schemas.microsoft.com/office/powerpoint/2010/main" val="534275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8166F3-B84F-EFD7-19AE-41F77BC04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FDC8230-DB10-F785-2B10-04082F133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387B48-D7CE-09F2-7D70-6C89082E5E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FBDE19-9D17-3C4A-B325-A08E1978E85A}" type="datetimeFigureOut">
              <a:rPr lang="en-US" smtClean="0"/>
              <a:t>7/14/2026</a:t>
            </a:fld>
            <a:endParaRPr lang="en-US"/>
          </a:p>
        </p:txBody>
      </p:sp>
      <p:sp>
        <p:nvSpPr>
          <p:cNvPr id="5" name="Footer Placeholder 4">
            <a:extLst>
              <a:ext uri="{FF2B5EF4-FFF2-40B4-BE49-F238E27FC236}">
                <a16:creationId xmlns:a16="http://schemas.microsoft.com/office/drawing/2014/main" id="{DE28F13F-A323-22EE-693E-648A8CF27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C1C528-006A-063B-42A7-302F7CD24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C46982-92BC-E64F-B2D0-7755D00E58A0}" type="slidenum">
              <a:rPr lang="en-US" smtClean="0"/>
              <a:t>‹#›</a:t>
            </a:fld>
            <a:endParaRPr lang="en-US"/>
          </a:p>
        </p:txBody>
      </p:sp>
    </p:spTree>
    <p:extLst>
      <p:ext uri="{BB962C8B-B14F-4D97-AF65-F5344CB8AC3E}">
        <p14:creationId xmlns:p14="http://schemas.microsoft.com/office/powerpoint/2010/main" val="2520173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msmith@downlands.org" TargetMode="External"/><Relationship Id="rId2" Type="http://schemas.openxmlformats.org/officeDocument/2006/relationships/hyperlink" Target="https://forms.cloud.microsoft/e/QtG9UHV71p"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15BAE-7E24-F189-A69B-8B0D8B8DDBEF}"/>
              </a:ext>
            </a:extLst>
          </p:cNvPr>
          <p:cNvSpPr>
            <a:spLocks noGrp="1"/>
          </p:cNvSpPr>
          <p:nvPr>
            <p:ph type="ctrTitle"/>
          </p:nvPr>
        </p:nvSpPr>
        <p:spPr>
          <a:xfrm>
            <a:off x="57869" y="406400"/>
            <a:ext cx="12030075" cy="2387600"/>
          </a:xfrm>
        </p:spPr>
        <p:txBody>
          <a:bodyPr/>
          <a:lstStyle/>
          <a:p>
            <a:r>
              <a:rPr lang="en-US" dirty="0">
                <a:latin typeface="+mn-lt"/>
              </a:rPr>
              <a:t>Year 9 – Character Passport Trip</a:t>
            </a:r>
          </a:p>
        </p:txBody>
      </p:sp>
      <p:sp>
        <p:nvSpPr>
          <p:cNvPr id="3" name="Subtitle 2">
            <a:extLst>
              <a:ext uri="{FF2B5EF4-FFF2-40B4-BE49-F238E27FC236}">
                <a16:creationId xmlns:a16="http://schemas.microsoft.com/office/drawing/2014/main" id="{75472C0C-140D-1C0C-BDF7-7FFA6DC26CF2}"/>
              </a:ext>
            </a:extLst>
          </p:cNvPr>
          <p:cNvSpPr>
            <a:spLocks noGrp="1"/>
          </p:cNvSpPr>
          <p:nvPr>
            <p:ph type="subTitle" idx="1"/>
          </p:nvPr>
        </p:nvSpPr>
        <p:spPr>
          <a:xfrm>
            <a:off x="1212269" y="3551309"/>
            <a:ext cx="9721273" cy="1655762"/>
          </a:xfrm>
        </p:spPr>
        <p:txBody>
          <a:bodyPr>
            <a:normAutofit/>
          </a:bodyPr>
          <a:lstStyle/>
          <a:p>
            <a:r>
              <a:rPr lang="en-US" sz="4800" b="1" dirty="0"/>
              <a:t>France 2027</a:t>
            </a:r>
          </a:p>
        </p:txBody>
      </p:sp>
      <p:pic>
        <p:nvPicPr>
          <p:cNvPr id="1026" name="Picture 2">
            <a:extLst>
              <a:ext uri="{FF2B5EF4-FFF2-40B4-BE49-F238E27FC236}">
                <a16:creationId xmlns:a16="http://schemas.microsoft.com/office/drawing/2014/main" id="{3947DD0F-33B4-4DE1-8772-9779FEBCBD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37" y="4429919"/>
            <a:ext cx="4143375" cy="155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574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AD268-6546-3944-FC4E-D718E9D66C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DD842-32FC-DFFE-5075-684360E50E5E}"/>
              </a:ext>
            </a:extLst>
          </p:cNvPr>
          <p:cNvSpPr>
            <a:spLocks noGrp="1"/>
          </p:cNvSpPr>
          <p:nvPr>
            <p:ph type="title"/>
          </p:nvPr>
        </p:nvSpPr>
        <p:spPr>
          <a:xfrm>
            <a:off x="0" y="18255"/>
            <a:ext cx="10515600" cy="1325563"/>
          </a:xfrm>
        </p:spPr>
        <p:txBody>
          <a:bodyPr/>
          <a:lstStyle/>
          <a:p>
            <a:r>
              <a:rPr lang="en-US" b="1" dirty="0">
                <a:latin typeface="+mn-lt"/>
              </a:rPr>
              <a:t>How?</a:t>
            </a:r>
          </a:p>
        </p:txBody>
      </p:sp>
      <p:sp>
        <p:nvSpPr>
          <p:cNvPr id="3" name="Content Placeholder 2">
            <a:extLst>
              <a:ext uri="{FF2B5EF4-FFF2-40B4-BE49-F238E27FC236}">
                <a16:creationId xmlns:a16="http://schemas.microsoft.com/office/drawing/2014/main" id="{D82A244B-6A42-6381-B7A0-D6BEC59A4564}"/>
              </a:ext>
            </a:extLst>
          </p:cNvPr>
          <p:cNvSpPr>
            <a:spLocks noGrp="1"/>
          </p:cNvSpPr>
          <p:nvPr>
            <p:ph idx="1"/>
          </p:nvPr>
        </p:nvSpPr>
        <p:spPr>
          <a:xfrm>
            <a:off x="123825" y="1343818"/>
            <a:ext cx="8683999" cy="5264372"/>
          </a:xfrm>
        </p:spPr>
        <p:txBody>
          <a:bodyPr>
            <a:normAutofit fontScale="85000" lnSpcReduction="20000"/>
          </a:bodyPr>
          <a:lstStyle/>
          <a:p>
            <a:pPr marL="0" indent="0">
              <a:buNone/>
            </a:pPr>
            <a:r>
              <a:rPr lang="en-US" dirty="0">
                <a:cs typeface="Calibri" panose="020F0502020204030204" pitchFamily="34" charset="0"/>
              </a:rPr>
              <a:t>Sign up at </a:t>
            </a:r>
            <a:r>
              <a:rPr lang="en-US" dirty="0">
                <a:solidFill>
                  <a:srgbClr val="FF0000"/>
                </a:solidFill>
                <a:cs typeface="Calibri" panose="020F0502020204030204" pitchFamily="34" charset="0"/>
                <a:hlinkClick r:id="rId2"/>
              </a:rPr>
              <a:t>this link</a:t>
            </a:r>
            <a:r>
              <a:rPr lang="en-US" dirty="0">
                <a:cs typeface="Calibri" panose="020F0502020204030204" pitchFamily="34" charset="0"/>
                <a:hlinkClick r:id="rId2"/>
              </a:rPr>
              <a:t> </a:t>
            </a:r>
            <a:r>
              <a:rPr lang="en-US" dirty="0">
                <a:cs typeface="Calibri" panose="020F0502020204030204" pitchFamily="34" charset="0"/>
              </a:rPr>
              <a:t>by 9am Friday 11</a:t>
            </a:r>
            <a:r>
              <a:rPr lang="en-US" baseline="30000" dirty="0">
                <a:cs typeface="Calibri" panose="020F0502020204030204" pitchFamily="34" charset="0"/>
              </a:rPr>
              <a:t>th</a:t>
            </a:r>
            <a:r>
              <a:rPr lang="en-US" dirty="0">
                <a:cs typeface="Calibri" panose="020F0502020204030204" pitchFamily="34" charset="0"/>
              </a:rPr>
              <a:t> September.</a:t>
            </a:r>
          </a:p>
          <a:p>
            <a:pPr marL="0" indent="0">
              <a:buNone/>
            </a:pPr>
            <a:r>
              <a:rPr lang="en-US" dirty="0">
                <a:cs typeface="Calibri" panose="020F0502020204030204" pitchFamily="34" charset="0"/>
              </a:rPr>
              <a:t>Once you have submitted your response, please log on to SCOPAY and pay the non-refundable deposit.</a:t>
            </a:r>
          </a:p>
          <a:p>
            <a:pPr marL="0" indent="0" algn="ctr">
              <a:buNone/>
            </a:pPr>
            <a:r>
              <a:rPr lang="en-US" dirty="0">
                <a:cs typeface="Calibri" panose="020F0502020204030204" pitchFamily="34" charset="0"/>
              </a:rPr>
              <a:t>REMEMBER TO SIGN UP AND PAY THE DEPOSIT IN ORDER TO CONFIRM YOUR CHILD’S PLACE</a:t>
            </a:r>
          </a:p>
          <a:p>
            <a:pPr marL="0" indent="0" algn="ctr">
              <a:buNone/>
            </a:pPr>
            <a:endParaRPr lang="en-US" dirty="0">
              <a:cs typeface="Calibri" panose="020F0502020204030204" pitchFamily="34" charset="0"/>
            </a:endParaRPr>
          </a:p>
          <a:p>
            <a:pPr marL="0" indent="0">
              <a:buNone/>
            </a:pPr>
            <a:r>
              <a:rPr lang="en-US" dirty="0">
                <a:cs typeface="Calibri" panose="020F0502020204030204" pitchFamily="34" charset="0"/>
              </a:rPr>
              <a:t>The total cost of these trips are £295. (£75 for pupil premium students)</a:t>
            </a:r>
          </a:p>
          <a:p>
            <a:pPr marL="0" indent="0">
              <a:buNone/>
            </a:pPr>
            <a:endParaRPr lang="en-US" dirty="0">
              <a:cs typeface="Calibri" panose="020F0502020204030204" pitchFamily="34" charset="0"/>
            </a:endParaRPr>
          </a:p>
          <a:p>
            <a:pPr marL="0" indent="0">
              <a:buNone/>
            </a:pPr>
            <a:r>
              <a:rPr lang="en-US" dirty="0">
                <a:cs typeface="Calibri" panose="020F0502020204030204" pitchFamily="34" charset="0"/>
              </a:rPr>
              <a:t>However, we do not want cost to be barrier. </a:t>
            </a:r>
          </a:p>
          <a:p>
            <a:pPr marL="0" indent="0">
              <a:buNone/>
            </a:pPr>
            <a:endParaRPr lang="en-US" dirty="0">
              <a:cs typeface="Calibri" panose="020F0502020204030204" pitchFamily="34" charset="0"/>
            </a:endParaRPr>
          </a:p>
          <a:p>
            <a:pPr marL="0" indent="0">
              <a:buNone/>
            </a:pPr>
            <a:r>
              <a:rPr lang="en-US" dirty="0">
                <a:cs typeface="Calibri" panose="020F0502020204030204" pitchFamily="34" charset="0"/>
              </a:rPr>
              <a:t>Last year we had 90% of the year group on one of these trips and we would like to be able to do the same again. If cost is a problem, please contact Mr M Smith on </a:t>
            </a:r>
            <a:r>
              <a:rPr lang="en-US" dirty="0">
                <a:cs typeface="Calibri" panose="020F0502020204030204" pitchFamily="34" charset="0"/>
                <a:hlinkClick r:id="rId3"/>
              </a:rPr>
              <a:t>msmith@downlands.org</a:t>
            </a:r>
            <a:r>
              <a:rPr lang="en-US" dirty="0">
                <a:cs typeface="Calibri" panose="020F0502020204030204" pitchFamily="34" charset="0"/>
              </a:rPr>
              <a:t> in confidence. Mr Smith will respond once term has begun.</a:t>
            </a:r>
          </a:p>
        </p:txBody>
      </p:sp>
      <p:pic>
        <p:nvPicPr>
          <p:cNvPr id="4" name="Picture 2">
            <a:extLst>
              <a:ext uri="{FF2B5EF4-FFF2-40B4-BE49-F238E27FC236}">
                <a16:creationId xmlns:a16="http://schemas.microsoft.com/office/drawing/2014/main" id="{196E6054-15EF-EFB1-5A4D-FF6C186A2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31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3B9C-921B-E354-42C9-A2D00CBE7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1F444-7B84-0C0E-DDB3-BCBF5857F782}"/>
              </a:ext>
            </a:extLst>
          </p:cNvPr>
          <p:cNvSpPr>
            <a:spLocks noGrp="1"/>
          </p:cNvSpPr>
          <p:nvPr>
            <p:ph type="title"/>
          </p:nvPr>
        </p:nvSpPr>
        <p:spPr>
          <a:xfrm>
            <a:off x="123825" y="18255"/>
            <a:ext cx="10515600" cy="1325563"/>
          </a:xfrm>
        </p:spPr>
        <p:txBody>
          <a:bodyPr/>
          <a:lstStyle/>
          <a:p>
            <a:r>
              <a:rPr lang="en-US" b="1" dirty="0">
                <a:latin typeface="Aptos" panose="020B0004020202020204" pitchFamily="34" charset="0"/>
              </a:rPr>
              <a:t>What?</a:t>
            </a:r>
          </a:p>
        </p:txBody>
      </p:sp>
      <p:sp>
        <p:nvSpPr>
          <p:cNvPr id="3" name="Content Placeholder 2">
            <a:extLst>
              <a:ext uri="{FF2B5EF4-FFF2-40B4-BE49-F238E27FC236}">
                <a16:creationId xmlns:a16="http://schemas.microsoft.com/office/drawing/2014/main" id="{83BE5C71-7144-5748-8404-293235B235DF}"/>
              </a:ext>
            </a:extLst>
          </p:cNvPr>
          <p:cNvSpPr>
            <a:spLocks noGrp="1"/>
          </p:cNvSpPr>
          <p:nvPr>
            <p:ph idx="1"/>
          </p:nvPr>
        </p:nvSpPr>
        <p:spPr>
          <a:xfrm>
            <a:off x="1362242" y="706101"/>
            <a:ext cx="10515600" cy="4351338"/>
          </a:xfrm>
        </p:spPr>
        <p:txBody>
          <a:bodyPr/>
          <a:lstStyle/>
          <a:p>
            <a:pPr marL="0" indent="0" algn="ctr">
              <a:buNone/>
            </a:pPr>
            <a:r>
              <a:rPr lang="en-US" sz="3200" dirty="0">
                <a:cs typeface="Calibri" panose="020F0502020204030204" pitchFamily="34" charset="0"/>
              </a:rPr>
              <a:t>Students will have a choice of either:</a:t>
            </a:r>
          </a:p>
          <a:p>
            <a:pPr marL="0" indent="0">
              <a:buNone/>
            </a:pPr>
            <a:endParaRPr lang="en-US" dirty="0">
              <a:cs typeface="Calibri" panose="020F0502020204030204" pitchFamily="34" charset="0"/>
            </a:endParaRPr>
          </a:p>
          <a:p>
            <a:pPr marL="0" indent="0" algn="ctr">
              <a:buNone/>
            </a:pPr>
            <a:r>
              <a:rPr lang="en-US" sz="6600" b="1" dirty="0">
                <a:cs typeface="Calibri" panose="020F0502020204030204" pitchFamily="34" charset="0"/>
              </a:rPr>
              <a:t>Opal Coast or Somme</a:t>
            </a:r>
          </a:p>
        </p:txBody>
      </p:sp>
      <p:pic>
        <p:nvPicPr>
          <p:cNvPr id="4" name="Picture 2">
            <a:extLst>
              <a:ext uri="{FF2B5EF4-FFF2-40B4-BE49-F238E27FC236}">
                <a16:creationId xmlns:a16="http://schemas.microsoft.com/office/drawing/2014/main" id="{9AFDCB43-4BC7-D76E-2150-CF153A325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standing on a bridge&#10;&#10;Description automatically generated">
            <a:extLst>
              <a:ext uri="{FF2B5EF4-FFF2-40B4-BE49-F238E27FC236}">
                <a16:creationId xmlns:a16="http://schemas.microsoft.com/office/drawing/2014/main" id="{084B8348-DAB1-7CCD-9F0C-0FEE8FF17D00}"/>
              </a:ext>
            </a:extLst>
          </p:cNvPr>
          <p:cNvPicPr>
            <a:picLocks noChangeAspect="1"/>
          </p:cNvPicPr>
          <p:nvPr/>
        </p:nvPicPr>
        <p:blipFill>
          <a:blip r:embed="rId3"/>
          <a:stretch>
            <a:fillRect/>
          </a:stretch>
        </p:blipFill>
        <p:spPr>
          <a:xfrm rot="10800000">
            <a:off x="7296150" y="2882231"/>
            <a:ext cx="3533608" cy="2650206"/>
          </a:xfrm>
          <a:prstGeom prst="rect">
            <a:avLst/>
          </a:prstGeom>
        </p:spPr>
      </p:pic>
      <p:pic>
        <p:nvPicPr>
          <p:cNvPr id="8" name="Picture 7" descr="A group of people standing around a greenhouse&#10;&#10;Description automatically generated">
            <a:extLst>
              <a:ext uri="{FF2B5EF4-FFF2-40B4-BE49-F238E27FC236}">
                <a16:creationId xmlns:a16="http://schemas.microsoft.com/office/drawing/2014/main" id="{161CB70B-4C11-6903-065C-BB2128E32F11}"/>
              </a:ext>
            </a:extLst>
          </p:cNvPr>
          <p:cNvPicPr>
            <a:picLocks noChangeAspect="1"/>
          </p:cNvPicPr>
          <p:nvPr/>
        </p:nvPicPr>
        <p:blipFill>
          <a:blip r:embed="rId4"/>
          <a:stretch>
            <a:fillRect/>
          </a:stretch>
        </p:blipFill>
        <p:spPr>
          <a:xfrm>
            <a:off x="2228683" y="2881771"/>
            <a:ext cx="3533608" cy="2650206"/>
          </a:xfrm>
          <a:prstGeom prst="rect">
            <a:avLst/>
          </a:prstGeom>
        </p:spPr>
      </p:pic>
    </p:spTree>
    <p:extLst>
      <p:ext uri="{BB962C8B-B14F-4D97-AF65-F5344CB8AC3E}">
        <p14:creationId xmlns:p14="http://schemas.microsoft.com/office/powerpoint/2010/main" val="4044522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D588-FA88-F53D-07B4-974659B05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BA75D-088E-8317-F100-5E20D1FAE36D}"/>
              </a:ext>
            </a:extLst>
          </p:cNvPr>
          <p:cNvSpPr>
            <a:spLocks noGrp="1"/>
          </p:cNvSpPr>
          <p:nvPr>
            <p:ph type="title"/>
          </p:nvPr>
        </p:nvSpPr>
        <p:spPr>
          <a:xfrm>
            <a:off x="123825" y="18255"/>
            <a:ext cx="10515600" cy="1325563"/>
          </a:xfrm>
        </p:spPr>
        <p:txBody>
          <a:bodyPr/>
          <a:lstStyle/>
          <a:p>
            <a:r>
              <a:rPr lang="en-US" b="1" dirty="0">
                <a:latin typeface="+mn-lt"/>
              </a:rPr>
              <a:t>Opal Coast</a:t>
            </a:r>
          </a:p>
        </p:txBody>
      </p:sp>
      <p:sp>
        <p:nvSpPr>
          <p:cNvPr id="3" name="Content Placeholder 2">
            <a:extLst>
              <a:ext uri="{FF2B5EF4-FFF2-40B4-BE49-F238E27FC236}">
                <a16:creationId xmlns:a16="http://schemas.microsoft.com/office/drawing/2014/main" id="{9AA3738F-E411-075F-9161-A1E5764A845B}"/>
              </a:ext>
            </a:extLst>
          </p:cNvPr>
          <p:cNvSpPr>
            <a:spLocks noGrp="1"/>
          </p:cNvSpPr>
          <p:nvPr>
            <p:ph idx="1"/>
          </p:nvPr>
        </p:nvSpPr>
        <p:spPr>
          <a:xfrm>
            <a:off x="123824" y="1253331"/>
            <a:ext cx="7776995" cy="5190332"/>
          </a:xfrm>
        </p:spPr>
        <p:txBody>
          <a:bodyPr>
            <a:normAutofit/>
          </a:bodyPr>
          <a:lstStyle/>
          <a:p>
            <a:pPr indent="0">
              <a:buNone/>
            </a:pPr>
            <a:r>
              <a:rPr lang="en-GB" sz="2400" dirty="0">
                <a:solidFill>
                  <a:srgbClr val="000000"/>
                </a:solidFill>
                <a:effectLst/>
                <a:ea typeface="Calibri" panose="020F0502020204030204" pitchFamily="34" charset="0"/>
                <a:cs typeface="Arial" panose="020B0604020202020204" pitchFamily="34" charset="0"/>
              </a:rPr>
              <a:t>A short hop across the channel The Opal Coast is an ideal region for first time visitors to France. Located between Calais and </a:t>
            </a:r>
            <a:r>
              <a:rPr lang="en-GB" sz="2400" dirty="0" err="1">
                <a:solidFill>
                  <a:srgbClr val="000000"/>
                </a:solidFill>
                <a:effectLst/>
                <a:ea typeface="Calibri" panose="020F0502020204030204" pitchFamily="34" charset="0"/>
                <a:cs typeface="Arial" panose="020B0604020202020204" pitchFamily="34" charset="0"/>
              </a:rPr>
              <a:t>Boulogne-sur-Mer</a:t>
            </a:r>
            <a:r>
              <a:rPr lang="en-GB" sz="2400" dirty="0">
                <a:solidFill>
                  <a:srgbClr val="000000"/>
                </a:solidFill>
                <a:effectLst/>
                <a:ea typeface="Calibri" panose="020F0502020204030204" pitchFamily="34" charset="0"/>
                <a:cs typeface="Arial" panose="020B0604020202020204" pitchFamily="34" charset="0"/>
              </a:rPr>
              <a:t>, in the north west of France, the Opal Coast is renowned for picture postcard settings that are rich in tradition and history. </a:t>
            </a:r>
            <a:endParaRPr lang="en-GB" sz="2400" dirty="0">
              <a:effectLst/>
              <a:ea typeface="Calibri" panose="020F0502020204030204" pitchFamily="34" charset="0"/>
              <a:cs typeface="Arial" panose="020B0604020202020204" pitchFamily="34" charset="0"/>
            </a:endParaRPr>
          </a:p>
          <a:p>
            <a:pPr indent="0">
              <a:buNone/>
            </a:pPr>
            <a:r>
              <a:rPr lang="en-GB" sz="2400" dirty="0">
                <a:solidFill>
                  <a:srgbClr val="000000"/>
                </a:solidFill>
                <a:effectLst/>
                <a:ea typeface="Calibri" panose="020F0502020204030204" pitchFamily="34" charset="0"/>
                <a:cs typeface="Arial" panose="020B0604020202020204" pitchFamily="34" charset="0"/>
              </a:rPr>
              <a:t>Throughout the trip, students will be able to:</a:t>
            </a:r>
            <a:endParaRPr lang="en-GB" sz="2400" dirty="0">
              <a:effectLst/>
              <a:ea typeface="Calibri" panose="020F0502020204030204" pitchFamily="34" charset="0"/>
              <a:cs typeface="Arial" panose="020B0604020202020204" pitchFamily="34" charset="0"/>
            </a:endParaRPr>
          </a:p>
          <a:p>
            <a:pPr lvl="1"/>
            <a:r>
              <a:rPr lang="en-GB" sz="2000" dirty="0">
                <a:solidFill>
                  <a:srgbClr val="000000"/>
                </a:solidFill>
                <a:effectLst/>
                <a:ea typeface="Calibri" panose="020F0502020204030204" pitchFamily="34" charset="0"/>
                <a:cs typeface="Arial" panose="020B0604020202020204" pitchFamily="34" charset="0"/>
              </a:rPr>
              <a:t>Practice French at the Le Touquet Farmers Market; </a:t>
            </a:r>
            <a:endParaRPr lang="en-GB" sz="2000" dirty="0">
              <a:effectLst/>
              <a:ea typeface="Calibri" panose="020F0502020204030204" pitchFamily="34" charset="0"/>
              <a:cs typeface="Arial" panose="020B0604020202020204" pitchFamily="34" charset="0"/>
            </a:endParaRPr>
          </a:p>
          <a:p>
            <a:pPr lvl="1"/>
            <a:r>
              <a:rPr lang="en-GB" sz="2000" dirty="0">
                <a:solidFill>
                  <a:srgbClr val="000000"/>
                </a:solidFill>
                <a:effectLst/>
                <a:ea typeface="Calibri" panose="020F0502020204030204" pitchFamily="34" charset="0"/>
                <a:cs typeface="Arial" panose="020B0604020202020204" pitchFamily="34" charset="0"/>
              </a:rPr>
              <a:t>Discover how chocolates are made at a small manufacturer</a:t>
            </a:r>
            <a:endParaRPr lang="en-GB" sz="2000" dirty="0">
              <a:effectLst/>
              <a:ea typeface="Calibri" panose="020F0502020204030204" pitchFamily="34" charset="0"/>
              <a:cs typeface="Arial" panose="020B0604020202020204" pitchFamily="34" charset="0"/>
            </a:endParaRPr>
          </a:p>
          <a:p>
            <a:pPr lvl="1"/>
            <a:r>
              <a:rPr lang="en-GB" sz="2000" dirty="0">
                <a:solidFill>
                  <a:srgbClr val="000000"/>
                </a:solidFill>
                <a:effectLst/>
                <a:ea typeface="Calibri" panose="020F0502020204030204" pitchFamily="34" charset="0"/>
                <a:cs typeface="Arial" panose="020B0604020202020204" pitchFamily="34" charset="0"/>
              </a:rPr>
              <a:t>Visit a local snail farm, including tasting </a:t>
            </a:r>
            <a:endParaRPr lang="en-GB" sz="2000" dirty="0">
              <a:effectLst/>
              <a:ea typeface="Calibri" panose="020F0502020204030204" pitchFamily="34" charset="0"/>
              <a:cs typeface="Arial" panose="020B0604020202020204" pitchFamily="34" charset="0"/>
            </a:endParaRPr>
          </a:p>
          <a:p>
            <a:pPr lvl="1"/>
            <a:r>
              <a:rPr lang="en-GB" sz="2000" dirty="0">
                <a:solidFill>
                  <a:srgbClr val="000000"/>
                </a:solidFill>
                <a:effectLst/>
                <a:ea typeface="Calibri" panose="020F0502020204030204" pitchFamily="34" charset="0"/>
                <a:cs typeface="Arial" panose="020B0604020202020204" pitchFamily="34" charset="0"/>
              </a:rPr>
              <a:t>Visit the sea lions, penguins and other marine species at Nausicaa Sea Centre.</a:t>
            </a:r>
            <a:endParaRPr lang="en-GB" sz="2000" dirty="0">
              <a:effectLst/>
              <a:ea typeface="Calibri" panose="020F0502020204030204" pitchFamily="34" charset="0"/>
              <a:cs typeface="Arial" panose="020B0604020202020204" pitchFamily="34" charset="0"/>
            </a:endParaRPr>
          </a:p>
          <a:p>
            <a:pPr lvl="1"/>
            <a:r>
              <a:rPr lang="en-GB" sz="2000" dirty="0">
                <a:solidFill>
                  <a:srgbClr val="000000"/>
                </a:solidFill>
                <a:effectLst/>
                <a:ea typeface="Times New Roman" panose="02020603050405020304" pitchFamily="18" charset="0"/>
                <a:cs typeface="Arial" panose="020B0604020202020204" pitchFamily="34" charset="0"/>
              </a:rPr>
              <a:t>Spend time in Boulogne Old Town and on the beach. </a:t>
            </a:r>
            <a:endParaRPr lang="en-US" sz="4000" dirty="0">
              <a:cs typeface="Arial" panose="020B0604020202020204" pitchFamily="34" charset="0"/>
            </a:endParaRPr>
          </a:p>
        </p:txBody>
      </p:sp>
      <p:pic>
        <p:nvPicPr>
          <p:cNvPr id="4" name="Picture 2">
            <a:extLst>
              <a:ext uri="{FF2B5EF4-FFF2-40B4-BE49-F238E27FC236}">
                <a16:creationId xmlns:a16="http://schemas.microsoft.com/office/drawing/2014/main" id="{F5C7F8A5-B75D-9BB5-DB0F-60D5771F4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people standing around a greenhouse&#10;&#10;Description automatically generated">
            <a:extLst>
              <a:ext uri="{FF2B5EF4-FFF2-40B4-BE49-F238E27FC236}">
                <a16:creationId xmlns:a16="http://schemas.microsoft.com/office/drawing/2014/main" id="{A605112C-D420-FC20-16D5-721D524405B1}"/>
              </a:ext>
            </a:extLst>
          </p:cNvPr>
          <p:cNvPicPr>
            <a:picLocks noChangeAspect="1"/>
          </p:cNvPicPr>
          <p:nvPr/>
        </p:nvPicPr>
        <p:blipFill>
          <a:blip r:embed="rId3"/>
          <a:stretch>
            <a:fillRect/>
          </a:stretch>
        </p:blipFill>
        <p:spPr>
          <a:xfrm>
            <a:off x="8891895" y="3232486"/>
            <a:ext cx="3066601" cy="2299951"/>
          </a:xfrm>
          <a:prstGeom prst="rect">
            <a:avLst/>
          </a:prstGeom>
        </p:spPr>
      </p:pic>
      <p:pic>
        <p:nvPicPr>
          <p:cNvPr id="7" name="Picture 6" descr="A group of people standing outside of a stone building&#10;&#10;Description automatically generated">
            <a:extLst>
              <a:ext uri="{FF2B5EF4-FFF2-40B4-BE49-F238E27FC236}">
                <a16:creationId xmlns:a16="http://schemas.microsoft.com/office/drawing/2014/main" id="{067D69A7-2F01-F2AC-41ED-E1065CE2A5C3}"/>
              </a:ext>
            </a:extLst>
          </p:cNvPr>
          <p:cNvPicPr>
            <a:picLocks noChangeAspect="1"/>
          </p:cNvPicPr>
          <p:nvPr/>
        </p:nvPicPr>
        <p:blipFill>
          <a:blip r:embed="rId4"/>
          <a:stretch>
            <a:fillRect/>
          </a:stretch>
        </p:blipFill>
        <p:spPr>
          <a:xfrm>
            <a:off x="7900819" y="769508"/>
            <a:ext cx="3388797" cy="2545730"/>
          </a:xfrm>
          <a:prstGeom prst="rect">
            <a:avLst/>
          </a:prstGeom>
        </p:spPr>
      </p:pic>
    </p:spTree>
    <p:extLst>
      <p:ext uri="{BB962C8B-B14F-4D97-AF65-F5344CB8AC3E}">
        <p14:creationId xmlns:p14="http://schemas.microsoft.com/office/powerpoint/2010/main" val="455758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EC6FE-1332-927D-4692-80981D16C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5F867-439E-418B-B735-FB3DA6EE1155}"/>
              </a:ext>
            </a:extLst>
          </p:cNvPr>
          <p:cNvSpPr>
            <a:spLocks noGrp="1"/>
          </p:cNvSpPr>
          <p:nvPr>
            <p:ph type="title"/>
          </p:nvPr>
        </p:nvSpPr>
        <p:spPr>
          <a:xfrm>
            <a:off x="123825" y="18255"/>
            <a:ext cx="10515600" cy="1325563"/>
          </a:xfrm>
        </p:spPr>
        <p:txBody>
          <a:bodyPr/>
          <a:lstStyle/>
          <a:p>
            <a:r>
              <a:rPr lang="en-US" b="1" dirty="0">
                <a:latin typeface="+mn-lt"/>
              </a:rPr>
              <a:t>Opal Coast</a:t>
            </a:r>
          </a:p>
        </p:txBody>
      </p:sp>
      <p:sp>
        <p:nvSpPr>
          <p:cNvPr id="3" name="Content Placeholder 2">
            <a:extLst>
              <a:ext uri="{FF2B5EF4-FFF2-40B4-BE49-F238E27FC236}">
                <a16:creationId xmlns:a16="http://schemas.microsoft.com/office/drawing/2014/main" id="{015DADC6-6C2D-F9E7-8039-CF91D43A178E}"/>
              </a:ext>
            </a:extLst>
          </p:cNvPr>
          <p:cNvSpPr>
            <a:spLocks noGrp="1"/>
          </p:cNvSpPr>
          <p:nvPr>
            <p:ph idx="1"/>
          </p:nvPr>
        </p:nvSpPr>
        <p:spPr>
          <a:xfrm>
            <a:off x="123824" y="1253331"/>
            <a:ext cx="10634664" cy="5190332"/>
          </a:xfrm>
        </p:spPr>
        <p:txBody>
          <a:bodyPr>
            <a:normAutofit/>
          </a:bodyPr>
          <a:lstStyle/>
          <a:p>
            <a:pPr indent="0">
              <a:buNone/>
            </a:pPr>
            <a:r>
              <a:rPr lang="en-GB" sz="2400" dirty="0">
                <a:solidFill>
                  <a:srgbClr val="000000"/>
                </a:solidFill>
                <a:effectLst/>
                <a:ea typeface="Calibri" panose="020F0502020204030204" pitchFamily="34" charset="0"/>
                <a:cs typeface="Times New Roman" panose="02020603050405020304" pitchFamily="18" charset="0"/>
              </a:rPr>
              <a:t>This trip is perfect for:</a:t>
            </a:r>
          </a:p>
          <a:p>
            <a:pPr marL="800100" indent="-571500"/>
            <a:r>
              <a:rPr lang="en-GB" sz="2400" dirty="0">
                <a:solidFill>
                  <a:srgbClr val="000000"/>
                </a:solidFill>
                <a:cs typeface="Times New Roman" panose="02020603050405020304" pitchFamily="18" charset="0"/>
              </a:rPr>
              <a:t>Students who are studying French.</a:t>
            </a:r>
          </a:p>
          <a:p>
            <a:pPr marL="800100" indent="-571500"/>
            <a:r>
              <a:rPr lang="en-GB" sz="2400" dirty="0">
                <a:solidFill>
                  <a:srgbClr val="000000"/>
                </a:solidFill>
                <a:cs typeface="Times New Roman" panose="02020603050405020304" pitchFamily="18" charset="0"/>
              </a:rPr>
              <a:t>Students who are interested in different cuisines. </a:t>
            </a:r>
          </a:p>
          <a:p>
            <a:pPr marL="800100" indent="-571500"/>
            <a:r>
              <a:rPr lang="en-GB" sz="2400" dirty="0">
                <a:solidFill>
                  <a:srgbClr val="000000"/>
                </a:solidFill>
                <a:cs typeface="Times New Roman" panose="02020603050405020304" pitchFamily="18" charset="0"/>
              </a:rPr>
              <a:t>Students who are interested in marine life</a:t>
            </a:r>
          </a:p>
          <a:p>
            <a:pPr marL="800100" indent="-571500"/>
            <a:r>
              <a:rPr lang="en-GB" sz="2400" dirty="0">
                <a:solidFill>
                  <a:srgbClr val="000000"/>
                </a:solidFill>
                <a:cs typeface="Times New Roman" panose="02020603050405020304" pitchFamily="18" charset="0"/>
              </a:rPr>
              <a:t>Students who would like to explore a different culture. </a:t>
            </a:r>
            <a:endParaRPr lang="en-US" sz="4000" dirty="0">
              <a:cs typeface="Calibri" panose="020F0502020204030204" pitchFamily="34" charset="0"/>
            </a:endParaRPr>
          </a:p>
        </p:txBody>
      </p:sp>
      <p:pic>
        <p:nvPicPr>
          <p:cNvPr id="4" name="Picture 2">
            <a:extLst>
              <a:ext uri="{FF2B5EF4-FFF2-40B4-BE49-F238E27FC236}">
                <a16:creationId xmlns:a16="http://schemas.microsoft.com/office/drawing/2014/main" id="{A8EA42B8-FC0A-755B-D9ED-F81FD6A40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Oval Callout 4">
            <a:extLst>
              <a:ext uri="{FF2B5EF4-FFF2-40B4-BE49-F238E27FC236}">
                <a16:creationId xmlns:a16="http://schemas.microsoft.com/office/drawing/2014/main" id="{2E48B727-80A0-2592-7068-967EC821A0FC}"/>
              </a:ext>
            </a:extLst>
          </p:cNvPr>
          <p:cNvSpPr/>
          <p:nvPr/>
        </p:nvSpPr>
        <p:spPr>
          <a:xfrm>
            <a:off x="2014538" y="3652043"/>
            <a:ext cx="6943725" cy="3063082"/>
          </a:xfrm>
          <a:prstGeom prst="wedgeEllipseCallout">
            <a:avLst>
              <a:gd name="adj1" fmla="val -59728"/>
              <a:gd name="adj2" fmla="val 1973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Rockwell" panose="02060603020205020403" pitchFamily="18" charset="77"/>
              </a:rPr>
              <a:t>I wasn’t sure what to expect from 48 hours in a part of France I’d never heard of. However this trip was so much fun and it was brilliant to spend time with everyone. A highlight was the huge aquarium tank with manta-rays and penguins. I also loved playing volley ball on the beach!</a:t>
            </a:r>
          </a:p>
        </p:txBody>
      </p:sp>
      <p:sp>
        <p:nvSpPr>
          <p:cNvPr id="6" name="TextBox 5">
            <a:extLst>
              <a:ext uri="{FF2B5EF4-FFF2-40B4-BE49-F238E27FC236}">
                <a16:creationId xmlns:a16="http://schemas.microsoft.com/office/drawing/2014/main" id="{C85965E7-A6C2-30EB-5486-E2754988EC71}"/>
              </a:ext>
            </a:extLst>
          </p:cNvPr>
          <p:cNvSpPr txBox="1"/>
          <p:nvPr/>
        </p:nvSpPr>
        <p:spPr>
          <a:xfrm>
            <a:off x="123824" y="5532437"/>
            <a:ext cx="1309688" cy="1200329"/>
          </a:xfrm>
          <a:prstGeom prst="rect">
            <a:avLst/>
          </a:prstGeom>
          <a:noFill/>
        </p:spPr>
        <p:txBody>
          <a:bodyPr wrap="square" rtlCol="0">
            <a:spAutoFit/>
          </a:bodyPr>
          <a:lstStyle/>
          <a:p>
            <a:pPr algn="ctr"/>
            <a:r>
              <a:rPr lang="en-US" dirty="0">
                <a:latin typeface="Rockwell" panose="02060603020205020403" pitchFamily="18" charset="77"/>
              </a:rPr>
              <a:t>A current Year 10 student (2025)</a:t>
            </a:r>
          </a:p>
        </p:txBody>
      </p:sp>
    </p:spTree>
    <p:extLst>
      <p:ext uri="{BB962C8B-B14F-4D97-AF65-F5344CB8AC3E}">
        <p14:creationId xmlns:p14="http://schemas.microsoft.com/office/powerpoint/2010/main" val="139116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EFB5A-3B30-C516-9ECC-79D99D19C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E58DE-31D7-ACCC-85A1-6612791CB681}"/>
              </a:ext>
            </a:extLst>
          </p:cNvPr>
          <p:cNvSpPr>
            <a:spLocks noGrp="1"/>
          </p:cNvSpPr>
          <p:nvPr>
            <p:ph type="title"/>
          </p:nvPr>
        </p:nvSpPr>
        <p:spPr>
          <a:xfrm>
            <a:off x="123825" y="18255"/>
            <a:ext cx="10515600" cy="1325563"/>
          </a:xfrm>
        </p:spPr>
        <p:txBody>
          <a:bodyPr/>
          <a:lstStyle/>
          <a:p>
            <a:r>
              <a:rPr lang="en-US" b="1" dirty="0">
                <a:latin typeface="Aptos Display" panose="020B0004020202020204" pitchFamily="34" charset="0"/>
              </a:rPr>
              <a:t>Somme</a:t>
            </a:r>
          </a:p>
        </p:txBody>
      </p:sp>
      <p:sp>
        <p:nvSpPr>
          <p:cNvPr id="3" name="Content Placeholder 2">
            <a:extLst>
              <a:ext uri="{FF2B5EF4-FFF2-40B4-BE49-F238E27FC236}">
                <a16:creationId xmlns:a16="http://schemas.microsoft.com/office/drawing/2014/main" id="{A4E3EBD9-C0E6-DA01-CFC4-B0D621E76BA6}"/>
              </a:ext>
            </a:extLst>
          </p:cNvPr>
          <p:cNvSpPr>
            <a:spLocks noGrp="1"/>
          </p:cNvSpPr>
          <p:nvPr>
            <p:ph idx="1"/>
          </p:nvPr>
        </p:nvSpPr>
        <p:spPr>
          <a:xfrm>
            <a:off x="123825" y="1253331"/>
            <a:ext cx="6919914" cy="5461794"/>
          </a:xfrm>
        </p:spPr>
        <p:txBody>
          <a:bodyPr>
            <a:normAutofit/>
          </a:bodyPr>
          <a:lstStyle/>
          <a:p>
            <a:pPr indent="0">
              <a:buNone/>
            </a:pPr>
            <a:r>
              <a:rPr lang="en-GB" sz="2400" dirty="0">
                <a:solidFill>
                  <a:srgbClr val="000000"/>
                </a:solidFill>
                <a:effectLst/>
                <a:latin typeface="Aptos" panose="020B0004020202020204" pitchFamily="34" charset="0"/>
                <a:ea typeface="Times New Roman" panose="02020603050405020304" pitchFamily="18" charset="0"/>
              </a:rPr>
              <a:t>Students will have the opportunity to see many different exciting aspects of the First World War. </a:t>
            </a:r>
          </a:p>
          <a:p>
            <a:pPr indent="0">
              <a:buNone/>
            </a:pPr>
            <a:r>
              <a:rPr lang="en-GB" sz="2400" dirty="0">
                <a:solidFill>
                  <a:srgbClr val="000000"/>
                </a:solidFill>
                <a:effectLst/>
                <a:latin typeface="Aptos" panose="020B0004020202020204" pitchFamily="34" charset="0"/>
                <a:ea typeface="Times New Roman" panose="02020603050405020304" pitchFamily="18" charset="0"/>
              </a:rPr>
              <a:t>They will be able to explore and walk through actual trenches to get a sense of the conditions. </a:t>
            </a:r>
          </a:p>
          <a:p>
            <a:pPr indent="0">
              <a:buNone/>
            </a:pPr>
            <a:r>
              <a:rPr lang="en-GB" sz="2400" dirty="0">
                <a:solidFill>
                  <a:srgbClr val="000000"/>
                </a:solidFill>
                <a:effectLst/>
                <a:latin typeface="Aptos" panose="020B0004020202020204" pitchFamily="34" charset="0"/>
                <a:ea typeface="Times New Roman" panose="02020603050405020304" pitchFamily="18" charset="0"/>
              </a:rPr>
              <a:t>Students will put on their steel 'Tommy' helmets and go underground into the Arras Tunnels which were built and used by the soldiers. We will walk around the </a:t>
            </a:r>
            <a:r>
              <a:rPr lang="en-GB" sz="2400" dirty="0" err="1">
                <a:solidFill>
                  <a:srgbClr val="000000"/>
                </a:solidFill>
                <a:effectLst/>
                <a:latin typeface="Aptos" panose="020B0004020202020204" pitchFamily="34" charset="0"/>
                <a:ea typeface="Times New Roman" panose="02020603050405020304" pitchFamily="18" charset="0"/>
              </a:rPr>
              <a:t>Lochnager</a:t>
            </a:r>
            <a:r>
              <a:rPr lang="en-GB" sz="2400" dirty="0">
                <a:solidFill>
                  <a:srgbClr val="000000"/>
                </a:solidFill>
                <a:effectLst/>
                <a:latin typeface="Aptos" panose="020B0004020202020204" pitchFamily="34" charset="0"/>
                <a:ea typeface="Times New Roman" panose="02020603050405020304" pitchFamily="18" charset="0"/>
              </a:rPr>
              <a:t> Crater the biggest, manmade explosion in human history up to that point! </a:t>
            </a:r>
          </a:p>
          <a:p>
            <a:pPr indent="0">
              <a:buNone/>
            </a:pPr>
            <a:r>
              <a:rPr lang="en-GB" sz="2400" dirty="0">
                <a:solidFill>
                  <a:srgbClr val="000000"/>
                </a:solidFill>
                <a:effectLst/>
                <a:latin typeface="Aptos" panose="020B0004020202020204" pitchFamily="34" charset="0"/>
                <a:ea typeface="Times New Roman" panose="02020603050405020304" pitchFamily="18" charset="0"/>
              </a:rPr>
              <a:t>There will also be an opportunity to explore French culture through a shopping visit to a farmers market or supermarket</a:t>
            </a:r>
            <a:r>
              <a:rPr lang="en-GB" sz="2400" dirty="0">
                <a:solidFill>
                  <a:srgbClr val="000000"/>
                </a:solidFill>
                <a:effectLst/>
                <a:latin typeface="Rockwell" panose="02060603020205020403" pitchFamily="18" charset="77"/>
                <a:ea typeface="Times New Roman" panose="02020603050405020304" pitchFamily="18" charset="0"/>
              </a:rPr>
              <a:t>. </a:t>
            </a:r>
            <a:endParaRPr lang="en-US" sz="4800" dirty="0">
              <a:latin typeface="Rockwell" panose="02060603020205020403" pitchFamily="18" charset="77"/>
              <a:cs typeface="Calibri" panose="020F0502020204030204" pitchFamily="34" charset="0"/>
            </a:endParaRPr>
          </a:p>
        </p:txBody>
      </p:sp>
      <p:pic>
        <p:nvPicPr>
          <p:cNvPr id="4" name="Picture 2">
            <a:extLst>
              <a:ext uri="{FF2B5EF4-FFF2-40B4-BE49-F238E27FC236}">
                <a16:creationId xmlns:a16="http://schemas.microsoft.com/office/drawing/2014/main" id="{670477E8-BCA6-C361-2BFE-81096D2F0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standing on a bridge&#10;&#10;Description automatically generated">
            <a:extLst>
              <a:ext uri="{FF2B5EF4-FFF2-40B4-BE49-F238E27FC236}">
                <a16:creationId xmlns:a16="http://schemas.microsoft.com/office/drawing/2014/main" id="{2DDACC29-BB8C-7D27-5D2E-611C1A380023}"/>
              </a:ext>
            </a:extLst>
          </p:cNvPr>
          <p:cNvPicPr>
            <a:picLocks noChangeAspect="1"/>
          </p:cNvPicPr>
          <p:nvPr/>
        </p:nvPicPr>
        <p:blipFill>
          <a:blip r:embed="rId3"/>
          <a:stretch>
            <a:fillRect/>
          </a:stretch>
        </p:blipFill>
        <p:spPr>
          <a:xfrm rot="10800000">
            <a:off x="8410575" y="2882231"/>
            <a:ext cx="3533608" cy="2650206"/>
          </a:xfrm>
          <a:prstGeom prst="rect">
            <a:avLst/>
          </a:prstGeom>
        </p:spPr>
      </p:pic>
      <p:pic>
        <p:nvPicPr>
          <p:cNvPr id="7" name="Picture 6" descr="A group of people in a cave&#10;&#10;Description automatically generated">
            <a:extLst>
              <a:ext uri="{FF2B5EF4-FFF2-40B4-BE49-F238E27FC236}">
                <a16:creationId xmlns:a16="http://schemas.microsoft.com/office/drawing/2014/main" id="{D8EBD10C-C25D-F982-E791-01891204442B}"/>
              </a:ext>
            </a:extLst>
          </p:cNvPr>
          <p:cNvPicPr>
            <a:picLocks noChangeAspect="1"/>
          </p:cNvPicPr>
          <p:nvPr/>
        </p:nvPicPr>
        <p:blipFill>
          <a:blip r:embed="rId4"/>
          <a:stretch>
            <a:fillRect/>
          </a:stretch>
        </p:blipFill>
        <p:spPr>
          <a:xfrm>
            <a:off x="7310438" y="400050"/>
            <a:ext cx="3505200" cy="2628900"/>
          </a:xfrm>
          <a:prstGeom prst="rect">
            <a:avLst/>
          </a:prstGeom>
        </p:spPr>
      </p:pic>
    </p:spTree>
    <p:extLst>
      <p:ext uri="{BB962C8B-B14F-4D97-AF65-F5344CB8AC3E}">
        <p14:creationId xmlns:p14="http://schemas.microsoft.com/office/powerpoint/2010/main" val="329448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DE455-3D75-CDC8-28CE-308A00338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902A8-FBF8-93D6-9C11-85FF279E9B76}"/>
              </a:ext>
            </a:extLst>
          </p:cNvPr>
          <p:cNvSpPr>
            <a:spLocks noGrp="1"/>
          </p:cNvSpPr>
          <p:nvPr>
            <p:ph type="title"/>
          </p:nvPr>
        </p:nvSpPr>
        <p:spPr>
          <a:xfrm>
            <a:off x="123825" y="18255"/>
            <a:ext cx="10515600" cy="1325563"/>
          </a:xfrm>
        </p:spPr>
        <p:txBody>
          <a:bodyPr/>
          <a:lstStyle/>
          <a:p>
            <a:r>
              <a:rPr lang="en-US" b="1" dirty="0">
                <a:latin typeface="Aptos" panose="020B0004020202020204" pitchFamily="34" charset="0"/>
              </a:rPr>
              <a:t>The Somme</a:t>
            </a:r>
          </a:p>
        </p:txBody>
      </p:sp>
      <p:sp>
        <p:nvSpPr>
          <p:cNvPr id="3" name="Content Placeholder 2">
            <a:extLst>
              <a:ext uri="{FF2B5EF4-FFF2-40B4-BE49-F238E27FC236}">
                <a16:creationId xmlns:a16="http://schemas.microsoft.com/office/drawing/2014/main" id="{8791FD88-0FB0-48FA-6695-833C9F7A6629}"/>
              </a:ext>
            </a:extLst>
          </p:cNvPr>
          <p:cNvSpPr>
            <a:spLocks noGrp="1"/>
          </p:cNvSpPr>
          <p:nvPr>
            <p:ph idx="1"/>
          </p:nvPr>
        </p:nvSpPr>
        <p:spPr>
          <a:xfrm>
            <a:off x="123824" y="1253331"/>
            <a:ext cx="10634664" cy="5190332"/>
          </a:xfrm>
        </p:spPr>
        <p:txBody>
          <a:bodyPr>
            <a:normAutofit/>
          </a:bodyPr>
          <a:lstStyle/>
          <a:p>
            <a:pPr indent="0">
              <a:buNone/>
            </a:pPr>
            <a:r>
              <a:rPr lang="en-GB" sz="2400" dirty="0">
                <a:solidFill>
                  <a:srgbClr val="000000"/>
                </a:solidFill>
                <a:effectLst/>
                <a:ea typeface="Calibri" panose="020F0502020204030204" pitchFamily="34" charset="0"/>
                <a:cs typeface="Times New Roman" panose="02020603050405020304" pitchFamily="18" charset="0"/>
              </a:rPr>
              <a:t>This trip is perfect for:</a:t>
            </a:r>
          </a:p>
          <a:p>
            <a:pPr marL="800100" indent="-571500"/>
            <a:r>
              <a:rPr lang="en-GB" sz="2400" dirty="0">
                <a:solidFill>
                  <a:srgbClr val="000000"/>
                </a:solidFill>
                <a:cs typeface="Times New Roman" panose="02020603050405020304" pitchFamily="18" charset="0"/>
              </a:rPr>
              <a:t>Students who are considering studying GCSE History.</a:t>
            </a:r>
          </a:p>
          <a:p>
            <a:pPr marL="800100" indent="-571500"/>
            <a:r>
              <a:rPr lang="en-GB" sz="2400" dirty="0">
                <a:solidFill>
                  <a:srgbClr val="000000"/>
                </a:solidFill>
                <a:cs typeface="Times New Roman" panose="02020603050405020304" pitchFamily="18" charset="0"/>
              </a:rPr>
              <a:t>Students who are interested in different cuisines. </a:t>
            </a:r>
          </a:p>
          <a:p>
            <a:pPr marL="800100" indent="-571500"/>
            <a:r>
              <a:rPr lang="en-GB" sz="2400" dirty="0">
                <a:solidFill>
                  <a:srgbClr val="000000"/>
                </a:solidFill>
                <a:cs typeface="Times New Roman" panose="02020603050405020304" pitchFamily="18" charset="0"/>
              </a:rPr>
              <a:t>Students who are interested in real life stories.</a:t>
            </a:r>
          </a:p>
          <a:p>
            <a:pPr marL="800100" indent="-571500"/>
            <a:r>
              <a:rPr lang="en-GB" sz="2400" dirty="0">
                <a:solidFill>
                  <a:srgbClr val="000000"/>
                </a:solidFill>
                <a:cs typeface="Times New Roman" panose="02020603050405020304" pitchFamily="18" charset="0"/>
              </a:rPr>
              <a:t>Students who would like to explore a different culture. </a:t>
            </a:r>
            <a:endParaRPr lang="en-US" sz="4000" dirty="0">
              <a:cs typeface="Calibri" panose="020F0502020204030204" pitchFamily="34" charset="0"/>
            </a:endParaRPr>
          </a:p>
        </p:txBody>
      </p:sp>
      <p:pic>
        <p:nvPicPr>
          <p:cNvPr id="4" name="Picture 2">
            <a:extLst>
              <a:ext uri="{FF2B5EF4-FFF2-40B4-BE49-F238E27FC236}">
                <a16:creationId xmlns:a16="http://schemas.microsoft.com/office/drawing/2014/main" id="{96D453B4-2992-49AA-2E6E-DD4E1B693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Oval Callout 4">
            <a:extLst>
              <a:ext uri="{FF2B5EF4-FFF2-40B4-BE49-F238E27FC236}">
                <a16:creationId xmlns:a16="http://schemas.microsoft.com/office/drawing/2014/main" id="{E078946F-84C4-69BA-48A7-759CB5307A00}"/>
              </a:ext>
            </a:extLst>
          </p:cNvPr>
          <p:cNvSpPr/>
          <p:nvPr/>
        </p:nvSpPr>
        <p:spPr>
          <a:xfrm>
            <a:off x="2014538" y="3652043"/>
            <a:ext cx="6943725" cy="3063082"/>
          </a:xfrm>
          <a:prstGeom prst="wedgeEllipseCallout">
            <a:avLst>
              <a:gd name="adj1" fmla="val -59728"/>
              <a:gd name="adj2" fmla="val 1973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As someone who didn’t go on to study GCSE History, I still found this trip so interesting and fun! Our guide was brilliant and told us lots of real-life stories. A highlight was travelling through the French countryside and exploring the different trench systems. </a:t>
            </a:r>
          </a:p>
        </p:txBody>
      </p:sp>
      <p:sp>
        <p:nvSpPr>
          <p:cNvPr id="6" name="TextBox 5">
            <a:extLst>
              <a:ext uri="{FF2B5EF4-FFF2-40B4-BE49-F238E27FC236}">
                <a16:creationId xmlns:a16="http://schemas.microsoft.com/office/drawing/2014/main" id="{21C56685-7850-59F6-445A-328002210B9F}"/>
              </a:ext>
            </a:extLst>
          </p:cNvPr>
          <p:cNvSpPr txBox="1"/>
          <p:nvPr/>
        </p:nvSpPr>
        <p:spPr>
          <a:xfrm>
            <a:off x="123824" y="5532437"/>
            <a:ext cx="1309688" cy="1200329"/>
          </a:xfrm>
          <a:prstGeom prst="rect">
            <a:avLst/>
          </a:prstGeom>
          <a:noFill/>
        </p:spPr>
        <p:txBody>
          <a:bodyPr wrap="square" rtlCol="0">
            <a:spAutoFit/>
          </a:bodyPr>
          <a:lstStyle/>
          <a:p>
            <a:pPr algn="ctr"/>
            <a:r>
              <a:rPr lang="en-US" dirty="0">
                <a:latin typeface="Aptos" panose="020B0004020202020204" pitchFamily="34" charset="0"/>
              </a:rPr>
              <a:t>A current Year 10 student (2025)</a:t>
            </a:r>
          </a:p>
        </p:txBody>
      </p:sp>
    </p:spTree>
    <p:extLst>
      <p:ext uri="{BB962C8B-B14F-4D97-AF65-F5344CB8AC3E}">
        <p14:creationId xmlns:p14="http://schemas.microsoft.com/office/powerpoint/2010/main" val="2667111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1553-41E2-3781-023F-5557BC7E4229}"/>
              </a:ext>
            </a:extLst>
          </p:cNvPr>
          <p:cNvSpPr>
            <a:spLocks noGrp="1"/>
          </p:cNvSpPr>
          <p:nvPr>
            <p:ph type="title"/>
          </p:nvPr>
        </p:nvSpPr>
        <p:spPr/>
        <p:txBody>
          <a:bodyPr/>
          <a:lstStyle/>
          <a:p>
            <a:r>
              <a:rPr lang="en-GB" dirty="0"/>
              <a:t>Quotes from the 2026 Students on France Trips</a:t>
            </a:r>
          </a:p>
        </p:txBody>
      </p:sp>
      <p:sp>
        <p:nvSpPr>
          <p:cNvPr id="4" name="Flowchart: Sequential Access Storage 3">
            <a:extLst>
              <a:ext uri="{FF2B5EF4-FFF2-40B4-BE49-F238E27FC236}">
                <a16:creationId xmlns:a16="http://schemas.microsoft.com/office/drawing/2014/main" id="{9B157773-3726-8E25-3B6E-06081679BEB4}"/>
              </a:ext>
            </a:extLst>
          </p:cNvPr>
          <p:cNvSpPr/>
          <p:nvPr/>
        </p:nvSpPr>
        <p:spPr>
          <a:xfrm>
            <a:off x="869158" y="1686322"/>
            <a:ext cx="3409949" cy="2247900"/>
          </a:xfrm>
          <a:prstGeom prst="flowChartMagneticTape">
            <a:avLst/>
          </a:prstGeom>
          <a:solidFill>
            <a:schemeClr val="tx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 was nervous about going but I loved it all, the ferry, being with my friends, and playing on the beach and trying on the war unforms</a:t>
            </a:r>
          </a:p>
        </p:txBody>
      </p:sp>
      <p:sp>
        <p:nvSpPr>
          <p:cNvPr id="5" name="Flowchart: Sequential Access Storage 4">
            <a:extLst>
              <a:ext uri="{FF2B5EF4-FFF2-40B4-BE49-F238E27FC236}">
                <a16:creationId xmlns:a16="http://schemas.microsoft.com/office/drawing/2014/main" id="{7673C014-3045-1228-C5EB-2463835FE3D2}"/>
              </a:ext>
            </a:extLst>
          </p:cNvPr>
          <p:cNvSpPr/>
          <p:nvPr/>
        </p:nvSpPr>
        <p:spPr>
          <a:xfrm>
            <a:off x="3671888" y="1017587"/>
            <a:ext cx="3524250" cy="2743200"/>
          </a:xfrm>
          <a:prstGeom prst="flowChartMagneticTap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 farmers market was brilliant, I tried to speak French which wasn’t great but we all got there in the end, the food was great and I bought macaroons!</a:t>
            </a:r>
          </a:p>
        </p:txBody>
      </p:sp>
      <p:sp>
        <p:nvSpPr>
          <p:cNvPr id="6" name="Flowchart: Sequential Access Storage 5">
            <a:extLst>
              <a:ext uri="{FF2B5EF4-FFF2-40B4-BE49-F238E27FC236}">
                <a16:creationId xmlns:a16="http://schemas.microsoft.com/office/drawing/2014/main" id="{59FD8D1B-07C5-F7F8-9435-7187A3479EF5}"/>
              </a:ext>
            </a:extLst>
          </p:cNvPr>
          <p:cNvSpPr/>
          <p:nvPr/>
        </p:nvSpPr>
        <p:spPr>
          <a:xfrm>
            <a:off x="4395788" y="4425156"/>
            <a:ext cx="2838450" cy="2067719"/>
          </a:xfrm>
          <a:prstGeom prst="flowChartMagneticTap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 tunnels on the Somme trip were amazing- I loved all the stories about the soldiers</a:t>
            </a:r>
          </a:p>
        </p:txBody>
      </p:sp>
      <p:sp>
        <p:nvSpPr>
          <p:cNvPr id="7" name="Flowchart: Sequential Access Storage 6">
            <a:extLst>
              <a:ext uri="{FF2B5EF4-FFF2-40B4-BE49-F238E27FC236}">
                <a16:creationId xmlns:a16="http://schemas.microsoft.com/office/drawing/2014/main" id="{AB6C75BB-53C0-9A5C-5045-B3141D8C5FEB}"/>
              </a:ext>
            </a:extLst>
          </p:cNvPr>
          <p:cNvSpPr/>
          <p:nvPr/>
        </p:nvSpPr>
        <p:spPr>
          <a:xfrm>
            <a:off x="7472360" y="1168399"/>
            <a:ext cx="3962400" cy="2441575"/>
          </a:xfrm>
          <a:prstGeom prst="flowChartMagneticTap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We were sure that we wouldn’t try snails but made an agreement we would try  together and we did- they weren’t that bad I ate 10 in the end!!</a:t>
            </a:r>
          </a:p>
        </p:txBody>
      </p:sp>
      <p:sp>
        <p:nvSpPr>
          <p:cNvPr id="8" name="Flowchart: Sequential Access Storage 7">
            <a:extLst>
              <a:ext uri="{FF2B5EF4-FFF2-40B4-BE49-F238E27FC236}">
                <a16:creationId xmlns:a16="http://schemas.microsoft.com/office/drawing/2014/main" id="{2B8F47B0-FAEC-FBA4-9466-47B4981C0920}"/>
              </a:ext>
            </a:extLst>
          </p:cNvPr>
          <p:cNvSpPr/>
          <p:nvPr/>
        </p:nvSpPr>
        <p:spPr>
          <a:xfrm>
            <a:off x="1619250" y="4705350"/>
            <a:ext cx="45719" cy="57150"/>
          </a:xfrm>
          <a:prstGeom prst="flowChartMagneticTap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Sequential Access Storage 8">
            <a:extLst>
              <a:ext uri="{FF2B5EF4-FFF2-40B4-BE49-F238E27FC236}">
                <a16:creationId xmlns:a16="http://schemas.microsoft.com/office/drawing/2014/main" id="{D4E9AC94-28AB-5F3F-83A7-FA1B74C969E1}"/>
              </a:ext>
            </a:extLst>
          </p:cNvPr>
          <p:cNvSpPr/>
          <p:nvPr/>
        </p:nvSpPr>
        <p:spPr>
          <a:xfrm>
            <a:off x="285750" y="3962400"/>
            <a:ext cx="3524250" cy="2530475"/>
          </a:xfrm>
          <a:prstGeom prst="flowChartMagneticTape">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 aquarium blew my mind, the sharks and manta rays were epic and the penguins </a:t>
            </a:r>
            <a:r>
              <a:rPr lang="en-GB" dirty="0" err="1"/>
              <a:t>sooooo</a:t>
            </a:r>
            <a:r>
              <a:rPr lang="en-GB" dirty="0"/>
              <a:t> cute</a:t>
            </a:r>
          </a:p>
        </p:txBody>
      </p:sp>
      <p:sp>
        <p:nvSpPr>
          <p:cNvPr id="10" name="Flowchart: Sequential Access Storage 9">
            <a:extLst>
              <a:ext uri="{FF2B5EF4-FFF2-40B4-BE49-F238E27FC236}">
                <a16:creationId xmlns:a16="http://schemas.microsoft.com/office/drawing/2014/main" id="{7DBDF9F1-3BD9-76E1-6386-49D3D3771095}"/>
              </a:ext>
            </a:extLst>
          </p:cNvPr>
          <p:cNvSpPr/>
          <p:nvPr/>
        </p:nvSpPr>
        <p:spPr>
          <a:xfrm>
            <a:off x="6979920" y="3714750"/>
            <a:ext cx="4705350" cy="2982116"/>
          </a:xfrm>
          <a:prstGeom prst="flowChartMagneticTap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 had never been abroad before and I was worried, it was an early morning but the trip was brilliant, I shared a room with 3 friends, we had chicken and chips for dinner and I tried loads of new stuff, my favourite thing was the chocolate tasting!</a:t>
            </a:r>
          </a:p>
        </p:txBody>
      </p:sp>
    </p:spTree>
    <p:extLst>
      <p:ext uri="{BB962C8B-B14F-4D97-AF65-F5344CB8AC3E}">
        <p14:creationId xmlns:p14="http://schemas.microsoft.com/office/powerpoint/2010/main" val="272259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654F8-4161-E343-802A-A985308D99FC}"/>
              </a:ext>
            </a:extLst>
          </p:cNvPr>
          <p:cNvSpPr>
            <a:spLocks noGrp="1"/>
          </p:cNvSpPr>
          <p:nvPr>
            <p:ph type="title"/>
          </p:nvPr>
        </p:nvSpPr>
        <p:spPr>
          <a:xfrm>
            <a:off x="0" y="18255"/>
            <a:ext cx="10515600" cy="1325563"/>
          </a:xfrm>
        </p:spPr>
        <p:txBody>
          <a:bodyPr/>
          <a:lstStyle/>
          <a:p>
            <a:r>
              <a:rPr lang="en-US" b="1" dirty="0">
                <a:latin typeface="Aptos" panose="020B0004020202020204" pitchFamily="34" charset="0"/>
              </a:rPr>
              <a:t>When?</a:t>
            </a:r>
          </a:p>
        </p:txBody>
      </p:sp>
      <p:sp>
        <p:nvSpPr>
          <p:cNvPr id="3" name="Content Placeholder 2">
            <a:extLst>
              <a:ext uri="{FF2B5EF4-FFF2-40B4-BE49-F238E27FC236}">
                <a16:creationId xmlns:a16="http://schemas.microsoft.com/office/drawing/2014/main" id="{CA20746C-E6DE-8CFB-EEB6-2AE9802726C4}"/>
              </a:ext>
            </a:extLst>
          </p:cNvPr>
          <p:cNvSpPr>
            <a:spLocks noGrp="1"/>
          </p:cNvSpPr>
          <p:nvPr>
            <p:ph idx="1"/>
          </p:nvPr>
        </p:nvSpPr>
        <p:spPr>
          <a:xfrm>
            <a:off x="123825" y="1343818"/>
            <a:ext cx="10515600" cy="4351338"/>
          </a:xfrm>
        </p:spPr>
        <p:txBody>
          <a:bodyPr/>
          <a:lstStyle/>
          <a:p>
            <a:pPr marL="0" indent="0">
              <a:buNone/>
            </a:pPr>
            <a:r>
              <a:rPr lang="en-US" dirty="0">
                <a:latin typeface="Aptos" panose="020B0004020202020204" pitchFamily="34" charset="0"/>
                <a:cs typeface="Calibri" panose="020F0502020204030204" pitchFamily="34" charset="0"/>
              </a:rPr>
              <a:t>Friday 18</a:t>
            </a:r>
            <a:r>
              <a:rPr lang="en-US" baseline="30000" dirty="0">
                <a:latin typeface="Aptos" panose="020B0004020202020204" pitchFamily="34" charset="0"/>
                <a:cs typeface="Calibri" panose="020F0502020204030204" pitchFamily="34" charset="0"/>
              </a:rPr>
              <a:t>th</a:t>
            </a:r>
            <a:r>
              <a:rPr lang="en-US" dirty="0">
                <a:latin typeface="Aptos" panose="020B0004020202020204" pitchFamily="34" charset="0"/>
                <a:cs typeface="Calibri" panose="020F0502020204030204" pitchFamily="34" charset="0"/>
              </a:rPr>
              <a:t> to Saturday 19</a:t>
            </a:r>
            <a:r>
              <a:rPr lang="en-US" baseline="30000" dirty="0">
                <a:latin typeface="Aptos" panose="020B0004020202020204" pitchFamily="34" charset="0"/>
                <a:cs typeface="Calibri" panose="020F0502020204030204" pitchFamily="34" charset="0"/>
              </a:rPr>
              <a:t>th</a:t>
            </a:r>
            <a:r>
              <a:rPr lang="en-US" dirty="0">
                <a:latin typeface="Aptos" panose="020B0004020202020204" pitchFamily="34" charset="0"/>
                <a:cs typeface="Calibri" panose="020F0502020204030204" pitchFamily="34" charset="0"/>
              </a:rPr>
              <a:t> June 2027. </a:t>
            </a:r>
          </a:p>
          <a:p>
            <a:pPr marL="0" indent="0">
              <a:buNone/>
            </a:pPr>
            <a:endParaRPr lang="en-US" dirty="0">
              <a:latin typeface="Aptos" panose="020B0004020202020204" pitchFamily="34" charset="0"/>
              <a:cs typeface="Calibri" panose="020F0502020204030204" pitchFamily="34" charset="0"/>
            </a:endParaRPr>
          </a:p>
          <a:p>
            <a:pPr marL="0" indent="0">
              <a:buNone/>
            </a:pPr>
            <a:r>
              <a:rPr lang="en-US" dirty="0">
                <a:latin typeface="Aptos" panose="020B0004020202020204" pitchFamily="34" charset="0"/>
                <a:cs typeface="Calibri" panose="020F0502020204030204" pitchFamily="34" charset="0"/>
              </a:rPr>
              <a:t>We will depart between 3am and 4am on Friday and return around 8pm on Saturday</a:t>
            </a:r>
          </a:p>
          <a:p>
            <a:pPr marL="0" indent="0">
              <a:buNone/>
            </a:pPr>
            <a:endParaRPr lang="en-US" dirty="0">
              <a:latin typeface="Aptos" panose="020B0004020202020204" pitchFamily="34" charset="0"/>
              <a:cs typeface="Calibri" panose="020F0502020204030204" pitchFamily="34" charset="0"/>
            </a:endParaRPr>
          </a:p>
          <a:p>
            <a:pPr marL="0" indent="0">
              <a:buNone/>
            </a:pPr>
            <a:r>
              <a:rPr lang="en-US" dirty="0">
                <a:latin typeface="Aptos" panose="020B0004020202020204" pitchFamily="34" charset="0"/>
                <a:cs typeface="Calibri" panose="020F0502020204030204" pitchFamily="34" charset="0"/>
              </a:rPr>
              <a:t>But don’t worry about the early start…. It’s a jam packed 48 hours and there is time for naps on the coach!</a:t>
            </a:r>
          </a:p>
        </p:txBody>
      </p:sp>
      <p:pic>
        <p:nvPicPr>
          <p:cNvPr id="4" name="Picture 2">
            <a:extLst>
              <a:ext uri="{FF2B5EF4-FFF2-40B4-BE49-F238E27FC236}">
                <a16:creationId xmlns:a16="http://schemas.microsoft.com/office/drawing/2014/main" id="{43F1CAC1-E1AB-F18C-B678-DECC2E598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34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E1A27-C943-759C-18AF-D03F5F48F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B325B-DFE5-24F8-6110-1D245488918B}"/>
              </a:ext>
            </a:extLst>
          </p:cNvPr>
          <p:cNvSpPr>
            <a:spLocks noGrp="1"/>
          </p:cNvSpPr>
          <p:nvPr>
            <p:ph type="title"/>
          </p:nvPr>
        </p:nvSpPr>
        <p:spPr>
          <a:xfrm>
            <a:off x="0" y="18255"/>
            <a:ext cx="10515600" cy="1325563"/>
          </a:xfrm>
        </p:spPr>
        <p:txBody>
          <a:bodyPr/>
          <a:lstStyle/>
          <a:p>
            <a:r>
              <a:rPr lang="en-US" b="1" dirty="0">
                <a:latin typeface="Aptos" panose="020B0004020202020204" pitchFamily="34" charset="0"/>
              </a:rPr>
              <a:t>Who?</a:t>
            </a:r>
          </a:p>
        </p:txBody>
      </p:sp>
      <p:sp>
        <p:nvSpPr>
          <p:cNvPr id="3" name="Content Placeholder 2">
            <a:extLst>
              <a:ext uri="{FF2B5EF4-FFF2-40B4-BE49-F238E27FC236}">
                <a16:creationId xmlns:a16="http://schemas.microsoft.com/office/drawing/2014/main" id="{0F4CB3AC-2B2F-26D6-3287-AD7207A028E0}"/>
              </a:ext>
            </a:extLst>
          </p:cNvPr>
          <p:cNvSpPr>
            <a:spLocks noGrp="1"/>
          </p:cNvSpPr>
          <p:nvPr>
            <p:ph idx="1"/>
          </p:nvPr>
        </p:nvSpPr>
        <p:spPr>
          <a:xfrm>
            <a:off x="123825" y="1343818"/>
            <a:ext cx="10515600" cy="4351338"/>
          </a:xfrm>
        </p:spPr>
        <p:txBody>
          <a:bodyPr>
            <a:normAutofit/>
          </a:bodyPr>
          <a:lstStyle/>
          <a:p>
            <a:pPr marL="0" indent="0">
              <a:buNone/>
            </a:pPr>
            <a:r>
              <a:rPr lang="en-US" sz="2400" b="1" dirty="0">
                <a:cs typeface="Calibri" panose="020F0502020204030204" pitchFamily="34" charset="0"/>
              </a:rPr>
              <a:t>Opal Coast:</a:t>
            </a:r>
          </a:p>
          <a:p>
            <a:pPr marL="0" indent="0">
              <a:buNone/>
            </a:pPr>
            <a:r>
              <a:rPr lang="en-US" sz="2400" dirty="0">
                <a:cs typeface="Calibri" panose="020F0502020204030204" pitchFamily="34" charset="0"/>
              </a:rPr>
              <a:t>Students will be travelling on mixed coaches for this trip. We stay at two different hostels. Two coaches will be staying at each hostel and students will be able to request friends they wish to share with for their rooms (bearing in mind not everyone is in the same hostel).</a:t>
            </a:r>
          </a:p>
          <a:p>
            <a:pPr marL="0" indent="0">
              <a:buNone/>
            </a:pPr>
            <a:endParaRPr lang="en-US" sz="2400" dirty="0">
              <a:cs typeface="Calibri" panose="020F0502020204030204" pitchFamily="34" charset="0"/>
            </a:endParaRPr>
          </a:p>
          <a:p>
            <a:pPr marL="0" indent="0">
              <a:buNone/>
            </a:pPr>
            <a:r>
              <a:rPr lang="en-US" sz="2400" b="1" dirty="0">
                <a:cs typeface="Calibri" panose="020F0502020204030204" pitchFamily="34" charset="0"/>
              </a:rPr>
              <a:t>The Somme:</a:t>
            </a:r>
          </a:p>
          <a:p>
            <a:pPr marL="0" indent="0">
              <a:buNone/>
            </a:pPr>
            <a:r>
              <a:rPr lang="en-US" sz="2400" dirty="0">
                <a:cs typeface="Calibri" panose="020F0502020204030204" pitchFamily="34" charset="0"/>
              </a:rPr>
              <a:t>Students will be travelling on a mixed coach/es for this trip. </a:t>
            </a:r>
          </a:p>
          <a:p>
            <a:pPr marL="0" indent="0">
              <a:buNone/>
            </a:pPr>
            <a:r>
              <a:rPr lang="en-US" sz="2400" dirty="0">
                <a:cs typeface="Calibri" panose="020F0502020204030204" pitchFamily="34" charset="0"/>
              </a:rPr>
              <a:t>All students will be staying in the same hotel so can request to share with whomever they like.</a:t>
            </a:r>
            <a:endParaRPr lang="en-US" dirty="0">
              <a:cs typeface="Calibri" panose="020F0502020204030204" pitchFamily="34" charset="0"/>
            </a:endParaRPr>
          </a:p>
          <a:p>
            <a:pPr marL="0" indent="0">
              <a:buNone/>
            </a:pPr>
            <a:endParaRPr lang="en-US" dirty="0">
              <a:latin typeface="Rockwell" panose="02060603020205020403" pitchFamily="18" charset="77"/>
              <a:cs typeface="Calibri" panose="020F0502020204030204" pitchFamily="34" charset="0"/>
            </a:endParaRPr>
          </a:p>
          <a:p>
            <a:pPr marL="0" indent="0">
              <a:buNone/>
            </a:pPr>
            <a:endParaRPr lang="en-US" dirty="0">
              <a:latin typeface="Rockwell" panose="02060603020205020403" pitchFamily="18" charset="77"/>
              <a:cs typeface="Calibri" panose="020F0502020204030204" pitchFamily="34" charset="0"/>
            </a:endParaRPr>
          </a:p>
        </p:txBody>
      </p:sp>
      <p:pic>
        <p:nvPicPr>
          <p:cNvPr id="4" name="Picture 2">
            <a:extLst>
              <a:ext uri="{FF2B5EF4-FFF2-40B4-BE49-F238E27FC236}">
                <a16:creationId xmlns:a16="http://schemas.microsoft.com/office/drawing/2014/main" id="{5C3A127D-7850-2B2B-7D39-5DE9DF54DF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8392" y="5532437"/>
            <a:ext cx="3533608"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992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215</TotalTime>
  <Words>905</Words>
  <Application>Microsoft Office PowerPoint</Application>
  <PresentationFormat>Widescreen</PresentationFormat>
  <Paragraphs>65</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Rockwell</vt:lpstr>
      <vt:lpstr>Times New Roman</vt:lpstr>
      <vt:lpstr>Office Theme</vt:lpstr>
      <vt:lpstr>Year 9 – Character Passport Trip</vt:lpstr>
      <vt:lpstr>What?</vt:lpstr>
      <vt:lpstr>Opal Coast</vt:lpstr>
      <vt:lpstr>Opal Coast</vt:lpstr>
      <vt:lpstr>Somme</vt:lpstr>
      <vt:lpstr>The Somme</vt:lpstr>
      <vt:lpstr>Quotes from the 2026 Students on France Trips</vt:lpstr>
      <vt:lpstr>When?</vt:lpstr>
      <vt:lpstr>Who?</vt:lpstr>
      <vt:lpstr>How?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 Smith</dc:creator>
  <cp:lastModifiedBy>Anna Ludnow</cp:lastModifiedBy>
  <cp:revision>3</cp:revision>
  <dcterms:created xsi:type="dcterms:W3CDTF">2025-08-13T12:06:03Z</dcterms:created>
  <dcterms:modified xsi:type="dcterms:W3CDTF">2026-07-14T10:30:47Z</dcterms:modified>
</cp:coreProperties>
</file>